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Aileron" panose="020B0604020202020204" charset="0"/>
      <p:regular r:id="rId19"/>
    </p:embeddedFont>
    <p:embeddedFont>
      <p:font typeface="Aileron Bold" panose="020B0604020202020204" charset="0"/>
      <p:regular r:id="rId20"/>
    </p:embeddedFont>
    <p:embeddedFont>
      <p:font typeface="Gordita Bold" panose="020B0604020202020204" charset="0"/>
      <p:regular r:id="rId21"/>
    </p:embeddedFont>
    <p:embeddedFont>
      <p:font typeface="Gordita Bold Italics" panose="020B0604020202020204" charset="0"/>
      <p:regular r:id="rId22"/>
    </p:embeddedFont>
    <p:embeddedFont>
      <p:font typeface="Heading Now 31-38" panose="020B0604020202020204" charset="0"/>
      <p:regular r:id="rId23"/>
    </p:embeddedFont>
    <p:embeddedFont>
      <p:font typeface="Heading Now 31-38 Bold" panose="020B0604020202020204" charset="0"/>
      <p:regular r:id="rId24"/>
    </p:embeddedFont>
    <p:embeddedFont>
      <p:font typeface="Heading Now 61-68 Bold" panose="020B0604020202020204" charset="0"/>
      <p:regular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Poppins Bold" panose="00000800000000000000" pitchFamily="2" charset="0"/>
      <p:regular r:id="rId30"/>
      <p:bold r:id="rId31"/>
    </p:embeddedFont>
    <p:embeddedFont>
      <p:font typeface="Poppins Italics" panose="020B0604020202020204" charset="0"/>
      <p:regular r:id="rId32"/>
    </p:embeddedFont>
    <p:embeddedFont>
      <p:font typeface="Poppins Light" panose="00000400000000000000" pitchFamily="2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2109" r="-821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8301" y="4386748"/>
            <a:ext cx="9287565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A healthy space builds stronger teams.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8301" y="1342354"/>
            <a:ext cx="9865072" cy="88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2"/>
              </a:lnSpc>
            </a:pPr>
            <a:r>
              <a:rPr lang="en-US" sz="6300" b="1">
                <a:solidFill>
                  <a:srgbClr val="F3F5F7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WORKPLACE WELL-BEING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8301" y="2269346"/>
            <a:ext cx="9862691" cy="149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0"/>
              </a:lnSpc>
            </a:pPr>
            <a:r>
              <a:rPr lang="en-US" sz="10500">
                <a:solidFill>
                  <a:srgbClr val="A4E7FB"/>
                </a:solidFill>
                <a:latin typeface="Heading Now 31-38"/>
                <a:ea typeface="Heading Now 31-38"/>
                <a:cs typeface="Heading Now 31-38"/>
                <a:sym typeface="Heading Now 31-38"/>
              </a:rPr>
              <a:t>&amp; MENTAL HEALTH STRATEGIES</a:t>
            </a:r>
          </a:p>
        </p:txBody>
      </p:sp>
      <p:sp>
        <p:nvSpPr>
          <p:cNvPr id="6" name="Freeform 6"/>
          <p:cNvSpPr/>
          <p:nvPr/>
        </p:nvSpPr>
        <p:spPr>
          <a:xfrm>
            <a:off x="10235204" y="1472419"/>
            <a:ext cx="7581992" cy="8287250"/>
          </a:xfrm>
          <a:custGeom>
            <a:avLst/>
            <a:gdLst/>
            <a:ahLst/>
            <a:cxnLst/>
            <a:rect l="l" t="t" r="r" b="b"/>
            <a:pathLst>
              <a:path w="7581992" h="8287250">
                <a:moveTo>
                  <a:pt x="0" y="0"/>
                </a:moveTo>
                <a:lnTo>
                  <a:pt x="7581991" y="0"/>
                </a:lnTo>
                <a:lnTo>
                  <a:pt x="7581991" y="8287251"/>
                </a:lnTo>
                <a:lnTo>
                  <a:pt x="0" y="82872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98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8301" y="8666920"/>
            <a:ext cx="2514473" cy="34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47"/>
              </a:lnSpc>
              <a:spcBef>
                <a:spcPct val="0"/>
              </a:spcBef>
            </a:pPr>
            <a:r>
              <a:rPr lang="en-US" sz="1757" b="1">
                <a:solidFill>
                  <a:srgbClr val="F3F5F7"/>
                </a:solidFill>
                <a:latin typeface="Poppins Bold"/>
                <a:ea typeface="Poppins Bold"/>
                <a:cs typeface="Poppins Bold"/>
                <a:sym typeface="Poppins Bold"/>
              </a:rPr>
              <a:t>JUNE 12,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8301" y="5506888"/>
            <a:ext cx="3260956" cy="22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5"/>
              </a:lnSpc>
            </a:pPr>
            <a:r>
              <a:rPr lang="en-US" sz="1599">
                <a:solidFill>
                  <a:srgbClr val="FFDE59"/>
                </a:solidFill>
                <a:latin typeface="Aileron"/>
                <a:ea typeface="Aileron"/>
                <a:cs typeface="Aileron"/>
                <a:sym typeface="Aileron"/>
              </a:rPr>
              <a:t>Presented By: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8301" y="5850326"/>
            <a:ext cx="6869830" cy="199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84"/>
              </a:lnSpc>
            </a:pPr>
            <a:r>
              <a:rPr lang="en-US" sz="1697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Heather Cameron, </a:t>
            </a:r>
            <a:r>
              <a:rPr lang="en-US" sz="169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VP of Organizational &amp; Leadership Effectiveness, Merit Trust Union</a:t>
            </a:r>
          </a:p>
          <a:p>
            <a:pPr algn="l">
              <a:lnSpc>
                <a:spcPts val="848"/>
              </a:lnSpc>
            </a:pPr>
            <a:endParaRPr lang="en-US" sz="1697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1884"/>
              </a:lnSpc>
            </a:pPr>
            <a:r>
              <a:rPr lang="en-US" sz="1697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Karintha Carroll, </a:t>
            </a:r>
            <a:r>
              <a:rPr lang="en-US" sz="169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Business Support Supervisor, Denver Water</a:t>
            </a:r>
          </a:p>
          <a:p>
            <a:pPr algn="l">
              <a:lnSpc>
                <a:spcPts val="848"/>
              </a:lnSpc>
            </a:pPr>
            <a:endParaRPr lang="en-US" sz="1697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1884"/>
              </a:lnSpc>
            </a:pPr>
            <a:r>
              <a:rPr lang="en-US" sz="1697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Michelle Fox, </a:t>
            </a:r>
            <a:r>
              <a:rPr lang="en-US" sz="169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Manager of Alumni &amp; Community Engagement, </a:t>
            </a:r>
          </a:p>
          <a:p>
            <a:pPr algn="l">
              <a:lnSpc>
                <a:spcPts val="1884"/>
              </a:lnSpc>
            </a:pPr>
            <a:r>
              <a:rPr lang="en-US" sz="169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Denver Metro Chamber Leadership Foundation</a:t>
            </a:r>
          </a:p>
          <a:p>
            <a:pPr algn="l">
              <a:lnSpc>
                <a:spcPts val="848"/>
              </a:lnSpc>
            </a:pPr>
            <a:endParaRPr lang="en-US" sz="1697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1884"/>
              </a:lnSpc>
            </a:pPr>
            <a:r>
              <a:rPr lang="en-US" sz="1697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Dr. Thanh Nguyen,</a:t>
            </a:r>
            <a:r>
              <a:rPr lang="en-US" sz="169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Director of Student Involvement, </a:t>
            </a:r>
          </a:p>
          <a:p>
            <a:pPr algn="l">
              <a:lnSpc>
                <a:spcPts val="1884"/>
              </a:lnSpc>
            </a:pPr>
            <a:r>
              <a:rPr lang="en-US" sz="169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University of Colorado Boulder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0742">
            <a:off x="3791069" y="-4116644"/>
            <a:ext cx="10705862" cy="18520287"/>
          </a:xfrm>
          <a:custGeom>
            <a:avLst/>
            <a:gdLst/>
            <a:ahLst/>
            <a:cxnLst/>
            <a:rect l="l" t="t" r="r" b="b"/>
            <a:pathLst>
              <a:path w="10705862" h="18520287">
                <a:moveTo>
                  <a:pt x="10284266" y="0"/>
                </a:moveTo>
                <a:lnTo>
                  <a:pt x="10705862" y="18283140"/>
                </a:lnTo>
                <a:lnTo>
                  <a:pt x="421596" y="18520288"/>
                </a:lnTo>
                <a:lnTo>
                  <a:pt x="0" y="237148"/>
                </a:lnTo>
                <a:lnTo>
                  <a:pt x="10284266" y="0"/>
                </a:lnTo>
                <a:close/>
              </a:path>
            </a:pathLst>
          </a:custGeom>
          <a:blipFill>
            <a:blip r:embed="rId2"/>
            <a:stretch>
              <a:fillRect l="-94160" r="-94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1964" y="4276726"/>
            <a:ext cx="6300548" cy="5993396"/>
          </a:xfrm>
          <a:custGeom>
            <a:avLst/>
            <a:gdLst/>
            <a:ahLst/>
            <a:cxnLst/>
            <a:rect l="l" t="t" r="r" b="b"/>
            <a:pathLst>
              <a:path w="6300548" h="5993396">
                <a:moveTo>
                  <a:pt x="0" y="0"/>
                </a:moveTo>
                <a:lnTo>
                  <a:pt x="6300548" y="0"/>
                </a:lnTo>
                <a:lnTo>
                  <a:pt x="6300548" y="5993396"/>
                </a:lnTo>
                <a:lnTo>
                  <a:pt x="0" y="59933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22403" y="1028700"/>
            <a:ext cx="1316321" cy="1619251"/>
            <a:chOff x="0" y="0"/>
            <a:chExt cx="346685" cy="4264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6685" cy="426469"/>
            </a:xfrm>
            <a:custGeom>
              <a:avLst/>
              <a:gdLst/>
              <a:ahLst/>
              <a:cxnLst/>
              <a:rect l="l" t="t" r="r" b="b"/>
              <a:pathLst>
                <a:path w="346685" h="426469">
                  <a:moveTo>
                    <a:pt x="173343" y="0"/>
                  </a:moveTo>
                  <a:lnTo>
                    <a:pt x="173343" y="0"/>
                  </a:lnTo>
                  <a:cubicBezTo>
                    <a:pt x="269077" y="0"/>
                    <a:pt x="346685" y="77608"/>
                    <a:pt x="346685" y="173343"/>
                  </a:cubicBezTo>
                  <a:lnTo>
                    <a:pt x="346685" y="253127"/>
                  </a:lnTo>
                  <a:cubicBezTo>
                    <a:pt x="346685" y="299100"/>
                    <a:pt x="328423" y="343190"/>
                    <a:pt x="295915" y="375698"/>
                  </a:cubicBezTo>
                  <a:cubicBezTo>
                    <a:pt x="263406" y="408206"/>
                    <a:pt x="219316" y="426469"/>
                    <a:pt x="173343" y="426469"/>
                  </a:cubicBezTo>
                  <a:lnTo>
                    <a:pt x="173343" y="426469"/>
                  </a:lnTo>
                  <a:cubicBezTo>
                    <a:pt x="77608" y="426469"/>
                    <a:pt x="0" y="348861"/>
                    <a:pt x="0" y="253127"/>
                  </a:cubicBezTo>
                  <a:lnTo>
                    <a:pt x="0" y="173343"/>
                  </a:lnTo>
                  <a:cubicBezTo>
                    <a:pt x="0" y="127369"/>
                    <a:pt x="18263" y="83279"/>
                    <a:pt x="50771" y="50771"/>
                  </a:cubicBezTo>
                  <a:cubicBezTo>
                    <a:pt x="83279" y="18263"/>
                    <a:pt x="127369" y="0"/>
                    <a:pt x="173343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346685" cy="512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69348" y="1341459"/>
            <a:ext cx="2022432" cy="1011216"/>
          </a:xfrm>
          <a:custGeom>
            <a:avLst/>
            <a:gdLst/>
            <a:ahLst/>
            <a:cxnLst/>
            <a:rect l="l" t="t" r="r" b="b"/>
            <a:pathLst>
              <a:path w="2022432" h="1011216">
                <a:moveTo>
                  <a:pt x="0" y="0"/>
                </a:moveTo>
                <a:lnTo>
                  <a:pt x="2022432" y="0"/>
                </a:lnTo>
                <a:lnTo>
                  <a:pt x="2022432" y="1011217"/>
                </a:lnTo>
                <a:lnTo>
                  <a:pt x="0" y="10112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57250"/>
            <a:ext cx="8267179" cy="311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SCALING SUCCESS &amp; FACTORS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91780" y="5554112"/>
            <a:ext cx="5991621" cy="103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2893" spc="-57">
                <a:solidFill>
                  <a:srgbClr val="4C6379"/>
                </a:solidFill>
                <a:latin typeface="Poppins"/>
                <a:ea typeface="Poppins"/>
                <a:cs typeface="Poppins"/>
                <a:sym typeface="Poppins"/>
              </a:rPr>
              <a:t>Large: Invest in systems, data, and alignment.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91780" y="1304395"/>
            <a:ext cx="5991621" cy="103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2893" spc="-57">
                <a:solidFill>
                  <a:srgbClr val="4C6379"/>
                </a:solidFill>
                <a:latin typeface="Poppins"/>
                <a:ea typeface="Poppins"/>
                <a:cs typeface="Poppins"/>
                <a:sym typeface="Poppins"/>
              </a:rPr>
              <a:t>Small orgs: Low-cost, leadership plus flexibility focus.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122403" y="3162301"/>
            <a:ext cx="1316321" cy="1619251"/>
            <a:chOff x="0" y="0"/>
            <a:chExt cx="346685" cy="4264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6685" cy="426469"/>
            </a:xfrm>
            <a:custGeom>
              <a:avLst/>
              <a:gdLst/>
              <a:ahLst/>
              <a:cxnLst/>
              <a:rect l="l" t="t" r="r" b="b"/>
              <a:pathLst>
                <a:path w="346685" h="426469">
                  <a:moveTo>
                    <a:pt x="173343" y="0"/>
                  </a:moveTo>
                  <a:lnTo>
                    <a:pt x="173343" y="0"/>
                  </a:lnTo>
                  <a:cubicBezTo>
                    <a:pt x="269077" y="0"/>
                    <a:pt x="346685" y="77608"/>
                    <a:pt x="346685" y="173343"/>
                  </a:cubicBezTo>
                  <a:lnTo>
                    <a:pt x="346685" y="253127"/>
                  </a:lnTo>
                  <a:cubicBezTo>
                    <a:pt x="346685" y="299100"/>
                    <a:pt x="328423" y="343190"/>
                    <a:pt x="295915" y="375698"/>
                  </a:cubicBezTo>
                  <a:cubicBezTo>
                    <a:pt x="263406" y="408206"/>
                    <a:pt x="219316" y="426469"/>
                    <a:pt x="173343" y="426469"/>
                  </a:cubicBezTo>
                  <a:lnTo>
                    <a:pt x="173343" y="426469"/>
                  </a:lnTo>
                  <a:cubicBezTo>
                    <a:pt x="77608" y="426469"/>
                    <a:pt x="0" y="348861"/>
                    <a:pt x="0" y="253127"/>
                  </a:cubicBezTo>
                  <a:lnTo>
                    <a:pt x="0" y="173343"/>
                  </a:lnTo>
                  <a:cubicBezTo>
                    <a:pt x="0" y="127369"/>
                    <a:pt x="18263" y="83279"/>
                    <a:pt x="50771" y="50771"/>
                  </a:cubicBezTo>
                  <a:cubicBezTo>
                    <a:pt x="83279" y="18263"/>
                    <a:pt x="127369" y="0"/>
                    <a:pt x="173343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346685" cy="512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769348" y="3466318"/>
            <a:ext cx="2022432" cy="1011216"/>
          </a:xfrm>
          <a:custGeom>
            <a:avLst/>
            <a:gdLst/>
            <a:ahLst/>
            <a:cxnLst/>
            <a:rect l="l" t="t" r="r" b="b"/>
            <a:pathLst>
              <a:path w="2022432" h="1011216">
                <a:moveTo>
                  <a:pt x="0" y="0"/>
                </a:moveTo>
                <a:lnTo>
                  <a:pt x="2022432" y="0"/>
                </a:lnTo>
                <a:lnTo>
                  <a:pt x="2022432" y="1011216"/>
                </a:lnTo>
                <a:lnTo>
                  <a:pt x="0" y="1011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791780" y="3390118"/>
            <a:ext cx="5991621" cy="103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2893" spc="-57">
                <a:solidFill>
                  <a:srgbClr val="4C6379"/>
                </a:solidFill>
                <a:latin typeface="Poppins"/>
                <a:ea typeface="Poppins"/>
                <a:cs typeface="Poppins"/>
                <a:sym typeface="Poppins"/>
              </a:rPr>
              <a:t>Mid-sized: Blend internal programs and external tools.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122403" y="5295901"/>
            <a:ext cx="1316321" cy="1619251"/>
            <a:chOff x="0" y="0"/>
            <a:chExt cx="346685" cy="4264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6685" cy="426469"/>
            </a:xfrm>
            <a:custGeom>
              <a:avLst/>
              <a:gdLst/>
              <a:ahLst/>
              <a:cxnLst/>
              <a:rect l="l" t="t" r="r" b="b"/>
              <a:pathLst>
                <a:path w="346685" h="426469">
                  <a:moveTo>
                    <a:pt x="173343" y="0"/>
                  </a:moveTo>
                  <a:lnTo>
                    <a:pt x="173343" y="0"/>
                  </a:lnTo>
                  <a:cubicBezTo>
                    <a:pt x="269077" y="0"/>
                    <a:pt x="346685" y="77608"/>
                    <a:pt x="346685" y="173343"/>
                  </a:cubicBezTo>
                  <a:lnTo>
                    <a:pt x="346685" y="253127"/>
                  </a:lnTo>
                  <a:cubicBezTo>
                    <a:pt x="346685" y="299100"/>
                    <a:pt x="328423" y="343190"/>
                    <a:pt x="295915" y="375698"/>
                  </a:cubicBezTo>
                  <a:cubicBezTo>
                    <a:pt x="263406" y="408206"/>
                    <a:pt x="219316" y="426469"/>
                    <a:pt x="173343" y="426469"/>
                  </a:cubicBezTo>
                  <a:lnTo>
                    <a:pt x="173343" y="426469"/>
                  </a:lnTo>
                  <a:cubicBezTo>
                    <a:pt x="77608" y="426469"/>
                    <a:pt x="0" y="348861"/>
                    <a:pt x="0" y="253127"/>
                  </a:cubicBezTo>
                  <a:lnTo>
                    <a:pt x="0" y="173343"/>
                  </a:lnTo>
                  <a:cubicBezTo>
                    <a:pt x="0" y="127369"/>
                    <a:pt x="18263" y="83279"/>
                    <a:pt x="50771" y="50771"/>
                  </a:cubicBezTo>
                  <a:cubicBezTo>
                    <a:pt x="83279" y="18263"/>
                    <a:pt x="127369" y="0"/>
                    <a:pt x="173343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346685" cy="512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769348" y="5591176"/>
            <a:ext cx="2022432" cy="1011216"/>
          </a:xfrm>
          <a:custGeom>
            <a:avLst/>
            <a:gdLst/>
            <a:ahLst/>
            <a:cxnLst/>
            <a:rect l="l" t="t" r="r" b="b"/>
            <a:pathLst>
              <a:path w="2022432" h="1011216">
                <a:moveTo>
                  <a:pt x="0" y="0"/>
                </a:moveTo>
                <a:lnTo>
                  <a:pt x="2022432" y="0"/>
                </a:lnTo>
                <a:lnTo>
                  <a:pt x="2022432" y="1011217"/>
                </a:lnTo>
                <a:lnTo>
                  <a:pt x="0" y="10112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662515" y="7353302"/>
            <a:ext cx="8120886" cy="224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893" b="1" spc="-57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Culture must support trust, openness, and psychological safety.</a:t>
            </a:r>
          </a:p>
          <a:p>
            <a:pPr algn="ctr">
              <a:lnSpc>
                <a:spcPts val="1446"/>
              </a:lnSpc>
            </a:pPr>
            <a:endParaRPr lang="en-US" sz="2893" b="1" spc="-57">
              <a:solidFill>
                <a:srgbClr val="4C6379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050"/>
              </a:lnSpc>
            </a:pPr>
            <a:r>
              <a:rPr lang="en-US" sz="2893" spc="-57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Without culture alignment, programs will underperform.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2109" r="-82109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50938" y="3516211"/>
            <a:ext cx="8476715" cy="6272769"/>
          </a:xfrm>
          <a:custGeom>
            <a:avLst/>
            <a:gdLst/>
            <a:ahLst/>
            <a:cxnLst/>
            <a:rect l="l" t="t" r="r" b="b"/>
            <a:pathLst>
              <a:path w="8476715" h="6272769">
                <a:moveTo>
                  <a:pt x="8476715" y="0"/>
                </a:moveTo>
                <a:lnTo>
                  <a:pt x="0" y="0"/>
                </a:lnTo>
                <a:lnTo>
                  <a:pt x="0" y="6272769"/>
                </a:lnTo>
                <a:lnTo>
                  <a:pt x="8476715" y="6272769"/>
                </a:lnTo>
                <a:lnTo>
                  <a:pt x="847671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75378" y="1028700"/>
            <a:ext cx="7423662" cy="1207226"/>
            <a:chOff x="0" y="0"/>
            <a:chExt cx="1955203" cy="3179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75378" y="2953700"/>
            <a:ext cx="7423662" cy="1207226"/>
            <a:chOff x="0" y="0"/>
            <a:chExt cx="1955203" cy="3179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75378" y="4884826"/>
            <a:ext cx="7423662" cy="1207226"/>
            <a:chOff x="0" y="0"/>
            <a:chExt cx="1955203" cy="3179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75378" y="6815952"/>
            <a:ext cx="7423662" cy="1207226"/>
            <a:chOff x="0" y="0"/>
            <a:chExt cx="1955203" cy="31795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75378" y="8581754"/>
            <a:ext cx="7423662" cy="1207226"/>
            <a:chOff x="0" y="0"/>
            <a:chExt cx="1955203" cy="3179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237556" y="8541569"/>
            <a:ext cx="1361484" cy="1287596"/>
            <a:chOff x="0" y="0"/>
            <a:chExt cx="358580" cy="3391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8580" cy="339120"/>
            </a:xfrm>
            <a:custGeom>
              <a:avLst/>
              <a:gdLst/>
              <a:ahLst/>
              <a:cxnLst/>
              <a:rect l="l" t="t" r="r" b="b"/>
              <a:pathLst>
                <a:path w="358580" h="339120">
                  <a:moveTo>
                    <a:pt x="169560" y="0"/>
                  </a:moveTo>
                  <a:lnTo>
                    <a:pt x="189020" y="0"/>
                  </a:lnTo>
                  <a:cubicBezTo>
                    <a:pt x="233990" y="0"/>
                    <a:pt x="277118" y="17864"/>
                    <a:pt x="308917" y="49663"/>
                  </a:cubicBezTo>
                  <a:cubicBezTo>
                    <a:pt x="340716" y="81462"/>
                    <a:pt x="358580" y="124590"/>
                    <a:pt x="358580" y="169560"/>
                  </a:cubicBezTo>
                  <a:lnTo>
                    <a:pt x="358580" y="169560"/>
                  </a:lnTo>
                  <a:cubicBezTo>
                    <a:pt x="358580" y="214530"/>
                    <a:pt x="340716" y="257658"/>
                    <a:pt x="308917" y="289457"/>
                  </a:cubicBezTo>
                  <a:cubicBezTo>
                    <a:pt x="277118" y="321256"/>
                    <a:pt x="233990" y="339120"/>
                    <a:pt x="189020" y="339120"/>
                  </a:cubicBezTo>
                  <a:lnTo>
                    <a:pt x="169560" y="339120"/>
                  </a:lnTo>
                  <a:cubicBezTo>
                    <a:pt x="124590" y="339120"/>
                    <a:pt x="81462" y="321256"/>
                    <a:pt x="49663" y="289457"/>
                  </a:cubicBezTo>
                  <a:cubicBezTo>
                    <a:pt x="17864" y="257658"/>
                    <a:pt x="0" y="214530"/>
                    <a:pt x="0" y="169560"/>
                  </a:cubicBezTo>
                  <a:lnTo>
                    <a:pt x="0" y="169560"/>
                  </a:lnTo>
                  <a:cubicBezTo>
                    <a:pt x="0" y="124590"/>
                    <a:pt x="17864" y="81462"/>
                    <a:pt x="49663" y="49663"/>
                  </a:cubicBezTo>
                  <a:cubicBezTo>
                    <a:pt x="81462" y="17864"/>
                    <a:pt x="124590" y="0"/>
                    <a:pt x="169560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358580" cy="424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415427" y="8803185"/>
            <a:ext cx="1005742" cy="764364"/>
          </a:xfrm>
          <a:custGeom>
            <a:avLst/>
            <a:gdLst/>
            <a:ahLst/>
            <a:cxnLst/>
            <a:rect l="l" t="t" r="r" b="b"/>
            <a:pathLst>
              <a:path w="1005742" h="764364">
                <a:moveTo>
                  <a:pt x="0" y="0"/>
                </a:moveTo>
                <a:lnTo>
                  <a:pt x="1005742" y="0"/>
                </a:lnTo>
                <a:lnTo>
                  <a:pt x="1005742" y="764364"/>
                </a:lnTo>
                <a:lnTo>
                  <a:pt x="0" y="7643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6237556" y="6775767"/>
            <a:ext cx="1361484" cy="1287596"/>
            <a:chOff x="0" y="0"/>
            <a:chExt cx="358580" cy="3391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8580" cy="339120"/>
            </a:xfrm>
            <a:custGeom>
              <a:avLst/>
              <a:gdLst/>
              <a:ahLst/>
              <a:cxnLst/>
              <a:rect l="l" t="t" r="r" b="b"/>
              <a:pathLst>
                <a:path w="358580" h="339120">
                  <a:moveTo>
                    <a:pt x="169560" y="0"/>
                  </a:moveTo>
                  <a:lnTo>
                    <a:pt x="189020" y="0"/>
                  </a:lnTo>
                  <a:cubicBezTo>
                    <a:pt x="233990" y="0"/>
                    <a:pt x="277118" y="17864"/>
                    <a:pt x="308917" y="49663"/>
                  </a:cubicBezTo>
                  <a:cubicBezTo>
                    <a:pt x="340716" y="81462"/>
                    <a:pt x="358580" y="124590"/>
                    <a:pt x="358580" y="169560"/>
                  </a:cubicBezTo>
                  <a:lnTo>
                    <a:pt x="358580" y="169560"/>
                  </a:lnTo>
                  <a:cubicBezTo>
                    <a:pt x="358580" y="214530"/>
                    <a:pt x="340716" y="257658"/>
                    <a:pt x="308917" y="289457"/>
                  </a:cubicBezTo>
                  <a:cubicBezTo>
                    <a:pt x="277118" y="321256"/>
                    <a:pt x="233990" y="339120"/>
                    <a:pt x="189020" y="339120"/>
                  </a:cubicBezTo>
                  <a:lnTo>
                    <a:pt x="169560" y="339120"/>
                  </a:lnTo>
                  <a:cubicBezTo>
                    <a:pt x="124590" y="339120"/>
                    <a:pt x="81462" y="321256"/>
                    <a:pt x="49663" y="289457"/>
                  </a:cubicBezTo>
                  <a:cubicBezTo>
                    <a:pt x="17864" y="257658"/>
                    <a:pt x="0" y="214530"/>
                    <a:pt x="0" y="169560"/>
                  </a:cubicBezTo>
                  <a:lnTo>
                    <a:pt x="0" y="169560"/>
                  </a:lnTo>
                  <a:cubicBezTo>
                    <a:pt x="0" y="124590"/>
                    <a:pt x="17864" y="81462"/>
                    <a:pt x="49663" y="49663"/>
                  </a:cubicBezTo>
                  <a:cubicBezTo>
                    <a:pt x="81462" y="17864"/>
                    <a:pt x="124590" y="0"/>
                    <a:pt x="169560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358580" cy="424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415427" y="6967193"/>
            <a:ext cx="984756" cy="904744"/>
          </a:xfrm>
          <a:custGeom>
            <a:avLst/>
            <a:gdLst/>
            <a:ahLst/>
            <a:cxnLst/>
            <a:rect l="l" t="t" r="r" b="b"/>
            <a:pathLst>
              <a:path w="984756" h="904744">
                <a:moveTo>
                  <a:pt x="0" y="0"/>
                </a:moveTo>
                <a:lnTo>
                  <a:pt x="984756" y="0"/>
                </a:lnTo>
                <a:lnTo>
                  <a:pt x="984756" y="904745"/>
                </a:lnTo>
                <a:lnTo>
                  <a:pt x="0" y="9047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6237556" y="4844641"/>
            <a:ext cx="1361484" cy="1287596"/>
            <a:chOff x="0" y="0"/>
            <a:chExt cx="358580" cy="3391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58580" cy="339120"/>
            </a:xfrm>
            <a:custGeom>
              <a:avLst/>
              <a:gdLst/>
              <a:ahLst/>
              <a:cxnLst/>
              <a:rect l="l" t="t" r="r" b="b"/>
              <a:pathLst>
                <a:path w="358580" h="339120">
                  <a:moveTo>
                    <a:pt x="169560" y="0"/>
                  </a:moveTo>
                  <a:lnTo>
                    <a:pt x="189020" y="0"/>
                  </a:lnTo>
                  <a:cubicBezTo>
                    <a:pt x="233990" y="0"/>
                    <a:pt x="277118" y="17864"/>
                    <a:pt x="308917" y="49663"/>
                  </a:cubicBezTo>
                  <a:cubicBezTo>
                    <a:pt x="340716" y="81462"/>
                    <a:pt x="358580" y="124590"/>
                    <a:pt x="358580" y="169560"/>
                  </a:cubicBezTo>
                  <a:lnTo>
                    <a:pt x="358580" y="169560"/>
                  </a:lnTo>
                  <a:cubicBezTo>
                    <a:pt x="358580" y="214530"/>
                    <a:pt x="340716" y="257658"/>
                    <a:pt x="308917" y="289457"/>
                  </a:cubicBezTo>
                  <a:cubicBezTo>
                    <a:pt x="277118" y="321256"/>
                    <a:pt x="233990" y="339120"/>
                    <a:pt x="189020" y="339120"/>
                  </a:cubicBezTo>
                  <a:lnTo>
                    <a:pt x="169560" y="339120"/>
                  </a:lnTo>
                  <a:cubicBezTo>
                    <a:pt x="124590" y="339120"/>
                    <a:pt x="81462" y="321256"/>
                    <a:pt x="49663" y="289457"/>
                  </a:cubicBezTo>
                  <a:cubicBezTo>
                    <a:pt x="17864" y="257658"/>
                    <a:pt x="0" y="214530"/>
                    <a:pt x="0" y="169560"/>
                  </a:cubicBezTo>
                  <a:lnTo>
                    <a:pt x="0" y="169560"/>
                  </a:lnTo>
                  <a:cubicBezTo>
                    <a:pt x="0" y="124590"/>
                    <a:pt x="17864" y="81462"/>
                    <a:pt x="49663" y="49663"/>
                  </a:cubicBezTo>
                  <a:cubicBezTo>
                    <a:pt x="81462" y="17864"/>
                    <a:pt x="124590" y="0"/>
                    <a:pt x="169560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358580" cy="424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237556" y="2899801"/>
            <a:ext cx="1361484" cy="1287596"/>
            <a:chOff x="0" y="0"/>
            <a:chExt cx="358580" cy="3391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8580" cy="339120"/>
            </a:xfrm>
            <a:custGeom>
              <a:avLst/>
              <a:gdLst/>
              <a:ahLst/>
              <a:cxnLst/>
              <a:rect l="l" t="t" r="r" b="b"/>
              <a:pathLst>
                <a:path w="358580" h="339120">
                  <a:moveTo>
                    <a:pt x="169560" y="0"/>
                  </a:moveTo>
                  <a:lnTo>
                    <a:pt x="189020" y="0"/>
                  </a:lnTo>
                  <a:cubicBezTo>
                    <a:pt x="233990" y="0"/>
                    <a:pt x="277118" y="17864"/>
                    <a:pt x="308917" y="49663"/>
                  </a:cubicBezTo>
                  <a:cubicBezTo>
                    <a:pt x="340716" y="81462"/>
                    <a:pt x="358580" y="124590"/>
                    <a:pt x="358580" y="169560"/>
                  </a:cubicBezTo>
                  <a:lnTo>
                    <a:pt x="358580" y="169560"/>
                  </a:lnTo>
                  <a:cubicBezTo>
                    <a:pt x="358580" y="214530"/>
                    <a:pt x="340716" y="257658"/>
                    <a:pt x="308917" y="289457"/>
                  </a:cubicBezTo>
                  <a:cubicBezTo>
                    <a:pt x="277118" y="321256"/>
                    <a:pt x="233990" y="339120"/>
                    <a:pt x="189020" y="339120"/>
                  </a:cubicBezTo>
                  <a:lnTo>
                    <a:pt x="169560" y="339120"/>
                  </a:lnTo>
                  <a:cubicBezTo>
                    <a:pt x="124590" y="339120"/>
                    <a:pt x="81462" y="321256"/>
                    <a:pt x="49663" y="289457"/>
                  </a:cubicBezTo>
                  <a:cubicBezTo>
                    <a:pt x="17864" y="257658"/>
                    <a:pt x="0" y="214530"/>
                    <a:pt x="0" y="169560"/>
                  </a:cubicBezTo>
                  <a:lnTo>
                    <a:pt x="0" y="169560"/>
                  </a:lnTo>
                  <a:cubicBezTo>
                    <a:pt x="0" y="124590"/>
                    <a:pt x="17864" y="81462"/>
                    <a:pt x="49663" y="49663"/>
                  </a:cubicBezTo>
                  <a:cubicBezTo>
                    <a:pt x="81462" y="17864"/>
                    <a:pt x="124590" y="0"/>
                    <a:pt x="169560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85725"/>
              <a:ext cx="358580" cy="424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237556" y="1018404"/>
            <a:ext cx="1361484" cy="1287596"/>
            <a:chOff x="0" y="0"/>
            <a:chExt cx="358580" cy="3391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58580" cy="339120"/>
            </a:xfrm>
            <a:custGeom>
              <a:avLst/>
              <a:gdLst/>
              <a:ahLst/>
              <a:cxnLst/>
              <a:rect l="l" t="t" r="r" b="b"/>
              <a:pathLst>
                <a:path w="358580" h="339120">
                  <a:moveTo>
                    <a:pt x="169560" y="0"/>
                  </a:moveTo>
                  <a:lnTo>
                    <a:pt x="189020" y="0"/>
                  </a:lnTo>
                  <a:cubicBezTo>
                    <a:pt x="233990" y="0"/>
                    <a:pt x="277118" y="17864"/>
                    <a:pt x="308917" y="49663"/>
                  </a:cubicBezTo>
                  <a:cubicBezTo>
                    <a:pt x="340716" y="81462"/>
                    <a:pt x="358580" y="124590"/>
                    <a:pt x="358580" y="169560"/>
                  </a:cubicBezTo>
                  <a:lnTo>
                    <a:pt x="358580" y="169560"/>
                  </a:lnTo>
                  <a:cubicBezTo>
                    <a:pt x="358580" y="214530"/>
                    <a:pt x="340716" y="257658"/>
                    <a:pt x="308917" y="289457"/>
                  </a:cubicBezTo>
                  <a:cubicBezTo>
                    <a:pt x="277118" y="321256"/>
                    <a:pt x="233990" y="339120"/>
                    <a:pt x="189020" y="339120"/>
                  </a:cubicBezTo>
                  <a:lnTo>
                    <a:pt x="169560" y="339120"/>
                  </a:lnTo>
                  <a:cubicBezTo>
                    <a:pt x="124590" y="339120"/>
                    <a:pt x="81462" y="321256"/>
                    <a:pt x="49663" y="289457"/>
                  </a:cubicBezTo>
                  <a:cubicBezTo>
                    <a:pt x="17864" y="257658"/>
                    <a:pt x="0" y="214530"/>
                    <a:pt x="0" y="169560"/>
                  </a:cubicBezTo>
                  <a:lnTo>
                    <a:pt x="0" y="169560"/>
                  </a:lnTo>
                  <a:cubicBezTo>
                    <a:pt x="0" y="124590"/>
                    <a:pt x="17864" y="81462"/>
                    <a:pt x="49663" y="49663"/>
                  </a:cubicBezTo>
                  <a:cubicBezTo>
                    <a:pt x="81462" y="17864"/>
                    <a:pt x="124590" y="0"/>
                    <a:pt x="169560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85725"/>
              <a:ext cx="358580" cy="424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6470908" y="5073934"/>
            <a:ext cx="873793" cy="829011"/>
          </a:xfrm>
          <a:custGeom>
            <a:avLst/>
            <a:gdLst/>
            <a:ahLst/>
            <a:cxnLst/>
            <a:rect l="l" t="t" r="r" b="b"/>
            <a:pathLst>
              <a:path w="873793" h="829011">
                <a:moveTo>
                  <a:pt x="0" y="0"/>
                </a:moveTo>
                <a:lnTo>
                  <a:pt x="873794" y="0"/>
                </a:lnTo>
                <a:lnTo>
                  <a:pt x="873794" y="829011"/>
                </a:lnTo>
                <a:lnTo>
                  <a:pt x="0" y="829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443168" y="3097547"/>
            <a:ext cx="929274" cy="892103"/>
          </a:xfrm>
          <a:custGeom>
            <a:avLst/>
            <a:gdLst/>
            <a:ahLst/>
            <a:cxnLst/>
            <a:rect l="l" t="t" r="r" b="b"/>
            <a:pathLst>
              <a:path w="929274" h="892103">
                <a:moveTo>
                  <a:pt x="0" y="0"/>
                </a:moveTo>
                <a:lnTo>
                  <a:pt x="929274" y="0"/>
                </a:lnTo>
                <a:lnTo>
                  <a:pt x="929274" y="892104"/>
                </a:lnTo>
                <a:lnTo>
                  <a:pt x="0" y="8921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6432675" y="1184701"/>
            <a:ext cx="912027" cy="955002"/>
          </a:xfrm>
          <a:custGeom>
            <a:avLst/>
            <a:gdLst/>
            <a:ahLst/>
            <a:cxnLst/>
            <a:rect l="l" t="t" r="r" b="b"/>
            <a:pathLst>
              <a:path w="912027" h="955002">
                <a:moveTo>
                  <a:pt x="0" y="0"/>
                </a:moveTo>
                <a:lnTo>
                  <a:pt x="912027" y="0"/>
                </a:lnTo>
                <a:lnTo>
                  <a:pt x="912027" y="955002"/>
                </a:lnTo>
                <a:lnTo>
                  <a:pt x="0" y="9550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028700" y="883669"/>
            <a:ext cx="7860871" cy="178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KEY METRICS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546873" y="1300081"/>
            <a:ext cx="5404660" cy="65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Employee engagement and satisfaction scores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380957" y="3385307"/>
            <a:ext cx="5244852" cy="34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Burnout and stress levels (survey data)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546873" y="5313370"/>
            <a:ext cx="4231582" cy="34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Retention and turnover rates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546873" y="7282677"/>
            <a:ext cx="4289152" cy="34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Absenteeism and presenteeism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546873" y="9010297"/>
            <a:ext cx="4505102" cy="34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Utilization of well-being resources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0742">
            <a:off x="3791069" y="-4116644"/>
            <a:ext cx="10705862" cy="18520287"/>
          </a:xfrm>
          <a:custGeom>
            <a:avLst/>
            <a:gdLst/>
            <a:ahLst/>
            <a:cxnLst/>
            <a:rect l="l" t="t" r="r" b="b"/>
            <a:pathLst>
              <a:path w="10705862" h="18520287">
                <a:moveTo>
                  <a:pt x="10284266" y="0"/>
                </a:moveTo>
                <a:lnTo>
                  <a:pt x="10705862" y="18283140"/>
                </a:lnTo>
                <a:lnTo>
                  <a:pt x="421596" y="18520288"/>
                </a:lnTo>
                <a:lnTo>
                  <a:pt x="0" y="237148"/>
                </a:lnTo>
                <a:lnTo>
                  <a:pt x="10284266" y="0"/>
                </a:lnTo>
                <a:close/>
              </a:path>
            </a:pathLst>
          </a:custGeom>
          <a:blipFill>
            <a:blip r:embed="rId2"/>
            <a:stretch>
              <a:fillRect l="-94160" r="-94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7440" y="798337"/>
            <a:ext cx="6541446" cy="8690327"/>
          </a:xfrm>
          <a:custGeom>
            <a:avLst/>
            <a:gdLst/>
            <a:ahLst/>
            <a:cxnLst/>
            <a:rect l="l" t="t" r="r" b="b"/>
            <a:pathLst>
              <a:path w="6541446" h="8690327">
                <a:moveTo>
                  <a:pt x="0" y="0"/>
                </a:moveTo>
                <a:lnTo>
                  <a:pt x="6541446" y="0"/>
                </a:lnTo>
                <a:lnTo>
                  <a:pt x="6541446" y="8690326"/>
                </a:lnTo>
                <a:lnTo>
                  <a:pt x="0" y="86903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33370" y="3263569"/>
            <a:ext cx="8743960" cy="6152773"/>
            <a:chOff x="0" y="0"/>
            <a:chExt cx="2005168" cy="1410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5168" cy="1410956"/>
            </a:xfrm>
            <a:custGeom>
              <a:avLst/>
              <a:gdLst/>
              <a:ahLst/>
              <a:cxnLst/>
              <a:rect l="l" t="t" r="r" b="b"/>
              <a:pathLst>
                <a:path w="2005168" h="1410956">
                  <a:moveTo>
                    <a:pt x="26562" y="0"/>
                  </a:moveTo>
                  <a:lnTo>
                    <a:pt x="1978606" y="0"/>
                  </a:lnTo>
                  <a:cubicBezTo>
                    <a:pt x="1985651" y="0"/>
                    <a:pt x="1992407" y="2798"/>
                    <a:pt x="1997388" y="7780"/>
                  </a:cubicBezTo>
                  <a:cubicBezTo>
                    <a:pt x="2002370" y="12761"/>
                    <a:pt x="2005168" y="19517"/>
                    <a:pt x="2005168" y="26562"/>
                  </a:cubicBezTo>
                  <a:lnTo>
                    <a:pt x="2005168" y="1384394"/>
                  </a:lnTo>
                  <a:cubicBezTo>
                    <a:pt x="2005168" y="1391439"/>
                    <a:pt x="2002370" y="1398195"/>
                    <a:pt x="1997388" y="1403176"/>
                  </a:cubicBezTo>
                  <a:cubicBezTo>
                    <a:pt x="1992407" y="1408158"/>
                    <a:pt x="1985651" y="1410956"/>
                    <a:pt x="1978606" y="1410956"/>
                  </a:cubicBezTo>
                  <a:lnTo>
                    <a:pt x="26562" y="1410956"/>
                  </a:lnTo>
                  <a:cubicBezTo>
                    <a:pt x="19517" y="1410956"/>
                    <a:pt x="12761" y="1408158"/>
                    <a:pt x="7780" y="1403176"/>
                  </a:cubicBezTo>
                  <a:cubicBezTo>
                    <a:pt x="2798" y="1398195"/>
                    <a:pt x="0" y="1391439"/>
                    <a:pt x="0" y="1384394"/>
                  </a:cubicBezTo>
                  <a:lnTo>
                    <a:pt x="0" y="26562"/>
                  </a:lnTo>
                  <a:cubicBezTo>
                    <a:pt x="0" y="19517"/>
                    <a:pt x="2798" y="12761"/>
                    <a:pt x="7780" y="7780"/>
                  </a:cubicBezTo>
                  <a:cubicBezTo>
                    <a:pt x="12761" y="2798"/>
                    <a:pt x="19517" y="0"/>
                    <a:pt x="26562" y="0"/>
                  </a:cubicBezTo>
                  <a:close/>
                </a:path>
              </a:pathLst>
            </a:custGeom>
            <a:solidFill>
              <a:srgbClr val="7CB1C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2005168" cy="149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27984" y="3456079"/>
            <a:ext cx="8641319" cy="6204094"/>
            <a:chOff x="0" y="0"/>
            <a:chExt cx="1981630" cy="1422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1630" cy="1422725"/>
            </a:xfrm>
            <a:custGeom>
              <a:avLst/>
              <a:gdLst/>
              <a:ahLst/>
              <a:cxnLst/>
              <a:rect l="l" t="t" r="r" b="b"/>
              <a:pathLst>
                <a:path w="1981630" h="1422725">
                  <a:moveTo>
                    <a:pt x="26878" y="0"/>
                  </a:moveTo>
                  <a:lnTo>
                    <a:pt x="1954753" y="0"/>
                  </a:lnTo>
                  <a:cubicBezTo>
                    <a:pt x="1969597" y="0"/>
                    <a:pt x="1981630" y="12033"/>
                    <a:pt x="1981630" y="26878"/>
                  </a:cubicBezTo>
                  <a:lnTo>
                    <a:pt x="1981630" y="1395847"/>
                  </a:lnTo>
                  <a:cubicBezTo>
                    <a:pt x="1981630" y="1402976"/>
                    <a:pt x="1978798" y="1409812"/>
                    <a:pt x="1973758" y="1414853"/>
                  </a:cubicBezTo>
                  <a:cubicBezTo>
                    <a:pt x="1968717" y="1419893"/>
                    <a:pt x="1961881" y="1422725"/>
                    <a:pt x="1954753" y="1422725"/>
                  </a:cubicBezTo>
                  <a:lnTo>
                    <a:pt x="26878" y="1422725"/>
                  </a:lnTo>
                  <a:cubicBezTo>
                    <a:pt x="12033" y="1422725"/>
                    <a:pt x="0" y="1410692"/>
                    <a:pt x="0" y="1395847"/>
                  </a:cubicBezTo>
                  <a:lnTo>
                    <a:pt x="0" y="26878"/>
                  </a:lnTo>
                  <a:cubicBezTo>
                    <a:pt x="0" y="12033"/>
                    <a:pt x="12033" y="0"/>
                    <a:pt x="26878" y="0"/>
                  </a:cubicBezTo>
                  <a:close/>
                </a:path>
              </a:pathLst>
            </a:custGeom>
            <a:solidFill>
              <a:srgbClr val="4C6379"/>
            </a:solidFill>
            <a:ln w="76200" cap="rnd">
              <a:solidFill>
                <a:srgbClr val="F0EBE4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1981630" cy="15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26476" y="7507250"/>
            <a:ext cx="491267" cy="873363"/>
          </a:xfrm>
          <a:custGeom>
            <a:avLst/>
            <a:gdLst/>
            <a:ahLst/>
            <a:cxnLst/>
            <a:rect l="l" t="t" r="r" b="b"/>
            <a:pathLst>
              <a:path w="491267" h="873363">
                <a:moveTo>
                  <a:pt x="0" y="0"/>
                </a:moveTo>
                <a:lnTo>
                  <a:pt x="491267" y="0"/>
                </a:lnTo>
                <a:lnTo>
                  <a:pt x="491267" y="873363"/>
                </a:lnTo>
                <a:lnTo>
                  <a:pt x="0" y="873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7558740"/>
            <a:ext cx="482451" cy="770381"/>
          </a:xfrm>
          <a:custGeom>
            <a:avLst/>
            <a:gdLst/>
            <a:ahLst/>
            <a:cxnLst/>
            <a:rect l="l" t="t" r="r" b="b"/>
            <a:pathLst>
              <a:path w="482451" h="770381">
                <a:moveTo>
                  <a:pt x="0" y="0"/>
                </a:moveTo>
                <a:lnTo>
                  <a:pt x="482451" y="0"/>
                </a:lnTo>
                <a:lnTo>
                  <a:pt x="482451" y="770382"/>
                </a:lnTo>
                <a:lnTo>
                  <a:pt x="0" y="770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6666" y="8611964"/>
            <a:ext cx="491267" cy="873363"/>
          </a:xfrm>
          <a:custGeom>
            <a:avLst/>
            <a:gdLst/>
            <a:ahLst/>
            <a:cxnLst/>
            <a:rect l="l" t="t" r="r" b="b"/>
            <a:pathLst>
              <a:path w="491267" h="873363">
                <a:moveTo>
                  <a:pt x="0" y="0"/>
                </a:moveTo>
                <a:lnTo>
                  <a:pt x="491267" y="0"/>
                </a:lnTo>
                <a:lnTo>
                  <a:pt x="491267" y="873363"/>
                </a:lnTo>
                <a:lnTo>
                  <a:pt x="0" y="873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8890" y="8663455"/>
            <a:ext cx="482451" cy="770381"/>
          </a:xfrm>
          <a:custGeom>
            <a:avLst/>
            <a:gdLst/>
            <a:ahLst/>
            <a:cxnLst/>
            <a:rect l="l" t="t" r="r" b="b"/>
            <a:pathLst>
              <a:path w="482451" h="770381">
                <a:moveTo>
                  <a:pt x="0" y="0"/>
                </a:moveTo>
                <a:lnTo>
                  <a:pt x="482451" y="0"/>
                </a:lnTo>
                <a:lnTo>
                  <a:pt x="482451" y="770381"/>
                </a:lnTo>
                <a:lnTo>
                  <a:pt x="0" y="7703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6476" y="6371116"/>
            <a:ext cx="491267" cy="873363"/>
          </a:xfrm>
          <a:custGeom>
            <a:avLst/>
            <a:gdLst/>
            <a:ahLst/>
            <a:cxnLst/>
            <a:rect l="l" t="t" r="r" b="b"/>
            <a:pathLst>
              <a:path w="491267" h="873363">
                <a:moveTo>
                  <a:pt x="0" y="0"/>
                </a:moveTo>
                <a:lnTo>
                  <a:pt x="491267" y="0"/>
                </a:lnTo>
                <a:lnTo>
                  <a:pt x="491267" y="873363"/>
                </a:lnTo>
                <a:lnTo>
                  <a:pt x="0" y="873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8700" y="6422607"/>
            <a:ext cx="482451" cy="770381"/>
          </a:xfrm>
          <a:custGeom>
            <a:avLst/>
            <a:gdLst/>
            <a:ahLst/>
            <a:cxnLst/>
            <a:rect l="l" t="t" r="r" b="b"/>
            <a:pathLst>
              <a:path w="482451" h="770381">
                <a:moveTo>
                  <a:pt x="0" y="0"/>
                </a:moveTo>
                <a:lnTo>
                  <a:pt x="482451" y="0"/>
                </a:lnTo>
                <a:lnTo>
                  <a:pt x="482451" y="770381"/>
                </a:lnTo>
                <a:lnTo>
                  <a:pt x="0" y="7703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6476" y="5145661"/>
            <a:ext cx="491267" cy="873363"/>
          </a:xfrm>
          <a:custGeom>
            <a:avLst/>
            <a:gdLst/>
            <a:ahLst/>
            <a:cxnLst/>
            <a:rect l="l" t="t" r="r" b="b"/>
            <a:pathLst>
              <a:path w="491267" h="873363">
                <a:moveTo>
                  <a:pt x="0" y="0"/>
                </a:moveTo>
                <a:lnTo>
                  <a:pt x="491267" y="0"/>
                </a:lnTo>
                <a:lnTo>
                  <a:pt x="491267" y="873363"/>
                </a:lnTo>
                <a:lnTo>
                  <a:pt x="0" y="873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5197152"/>
            <a:ext cx="482451" cy="770381"/>
          </a:xfrm>
          <a:custGeom>
            <a:avLst/>
            <a:gdLst/>
            <a:ahLst/>
            <a:cxnLst/>
            <a:rect l="l" t="t" r="r" b="b"/>
            <a:pathLst>
              <a:path w="482451" h="770381">
                <a:moveTo>
                  <a:pt x="0" y="0"/>
                </a:moveTo>
                <a:lnTo>
                  <a:pt x="482451" y="0"/>
                </a:lnTo>
                <a:lnTo>
                  <a:pt x="482451" y="770382"/>
                </a:lnTo>
                <a:lnTo>
                  <a:pt x="0" y="770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26476" y="3824327"/>
            <a:ext cx="491267" cy="873363"/>
          </a:xfrm>
          <a:custGeom>
            <a:avLst/>
            <a:gdLst/>
            <a:ahLst/>
            <a:cxnLst/>
            <a:rect l="l" t="t" r="r" b="b"/>
            <a:pathLst>
              <a:path w="491267" h="873363">
                <a:moveTo>
                  <a:pt x="0" y="0"/>
                </a:moveTo>
                <a:lnTo>
                  <a:pt x="491267" y="0"/>
                </a:lnTo>
                <a:lnTo>
                  <a:pt x="491267" y="873363"/>
                </a:lnTo>
                <a:lnTo>
                  <a:pt x="0" y="873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8700" y="3875817"/>
            <a:ext cx="482451" cy="770381"/>
          </a:xfrm>
          <a:custGeom>
            <a:avLst/>
            <a:gdLst/>
            <a:ahLst/>
            <a:cxnLst/>
            <a:rect l="l" t="t" r="r" b="b"/>
            <a:pathLst>
              <a:path w="482451" h="770381">
                <a:moveTo>
                  <a:pt x="0" y="0"/>
                </a:moveTo>
                <a:lnTo>
                  <a:pt x="482451" y="0"/>
                </a:lnTo>
                <a:lnTo>
                  <a:pt x="482451" y="770382"/>
                </a:lnTo>
                <a:lnTo>
                  <a:pt x="0" y="770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787706"/>
            <a:ext cx="13102677" cy="178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  <a:spcBef>
                <a:spcPct val="0"/>
              </a:spcBef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EVALUATION &amp; OUTCOMES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5953" y="3768253"/>
            <a:ext cx="7755185" cy="5513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8"/>
              </a:lnSpc>
            </a:pPr>
            <a:r>
              <a:rPr lang="en-US" sz="2641" spc="-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Use quantitative and qualitative data for full insight.</a:t>
            </a:r>
          </a:p>
          <a:p>
            <a:pPr algn="l">
              <a:lnSpc>
                <a:spcPts val="3698"/>
              </a:lnSpc>
            </a:pPr>
            <a:endParaRPr lang="en-US" sz="2641" spc="-52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98"/>
              </a:lnSpc>
            </a:pPr>
            <a:r>
              <a:rPr lang="en-US" sz="2641" spc="-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Gather feedback through surveys, focus groups, interviews.</a:t>
            </a:r>
          </a:p>
          <a:p>
            <a:pPr algn="l">
              <a:lnSpc>
                <a:spcPts val="3698"/>
              </a:lnSpc>
            </a:pPr>
            <a:endParaRPr lang="en-US" sz="2641" spc="-52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98"/>
              </a:lnSpc>
            </a:pPr>
            <a:r>
              <a:rPr lang="en-US" sz="2641" spc="-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Short-term: awareness, utilization, openness.</a:t>
            </a:r>
          </a:p>
          <a:p>
            <a:pPr algn="l">
              <a:lnSpc>
                <a:spcPts val="3698"/>
              </a:lnSpc>
            </a:pPr>
            <a:endParaRPr lang="en-US" sz="2641" spc="-52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98"/>
              </a:lnSpc>
            </a:pPr>
            <a:r>
              <a:rPr lang="en-US" sz="2641" spc="-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Long-term: reduced burnout, higher engagement, stronger culture.</a:t>
            </a:r>
          </a:p>
          <a:p>
            <a:pPr algn="l">
              <a:lnSpc>
                <a:spcPts val="3698"/>
              </a:lnSpc>
            </a:pPr>
            <a:endParaRPr lang="en-US" sz="2641" spc="-52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98"/>
              </a:lnSpc>
            </a:pPr>
            <a:r>
              <a:rPr lang="en-US" sz="2641" spc="-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Goal: embed well-being into business strategy.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0742">
            <a:off x="3791069" y="-4116644"/>
            <a:ext cx="10705862" cy="18520287"/>
          </a:xfrm>
          <a:custGeom>
            <a:avLst/>
            <a:gdLst/>
            <a:ahLst/>
            <a:cxnLst/>
            <a:rect l="l" t="t" r="r" b="b"/>
            <a:pathLst>
              <a:path w="10705862" h="18520287">
                <a:moveTo>
                  <a:pt x="10284266" y="0"/>
                </a:moveTo>
                <a:lnTo>
                  <a:pt x="10705862" y="18283140"/>
                </a:lnTo>
                <a:lnTo>
                  <a:pt x="421596" y="18520288"/>
                </a:lnTo>
                <a:lnTo>
                  <a:pt x="0" y="237148"/>
                </a:lnTo>
                <a:lnTo>
                  <a:pt x="10284266" y="0"/>
                </a:lnTo>
                <a:close/>
              </a:path>
            </a:pathLst>
          </a:custGeom>
          <a:blipFill>
            <a:blip r:embed="rId2"/>
            <a:stretch>
              <a:fillRect l="-109564" r="-787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666749"/>
            <a:ext cx="8538554" cy="7591551"/>
          </a:xfrm>
          <a:custGeom>
            <a:avLst/>
            <a:gdLst/>
            <a:ahLst/>
            <a:cxnLst/>
            <a:rect l="l" t="t" r="r" b="b"/>
            <a:pathLst>
              <a:path w="8538554" h="7591551">
                <a:moveTo>
                  <a:pt x="0" y="0"/>
                </a:moveTo>
                <a:lnTo>
                  <a:pt x="8538554" y="0"/>
                </a:lnTo>
                <a:lnTo>
                  <a:pt x="8538554" y="7591551"/>
                </a:lnTo>
                <a:lnTo>
                  <a:pt x="0" y="75915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34331" y="2980424"/>
            <a:ext cx="7624969" cy="305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973"/>
              </a:lnSpc>
              <a:spcBef>
                <a:spcPct val="0"/>
              </a:spcBef>
            </a:pPr>
            <a:r>
              <a:rPr lang="en-US" sz="21396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THANK YOU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622155" y="6034106"/>
            <a:ext cx="5649321" cy="936006"/>
            <a:chOff x="0" y="0"/>
            <a:chExt cx="1487887" cy="2465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7887" cy="246520"/>
            </a:xfrm>
            <a:custGeom>
              <a:avLst/>
              <a:gdLst/>
              <a:ahLst/>
              <a:cxnLst/>
              <a:rect l="l" t="t" r="r" b="b"/>
              <a:pathLst>
                <a:path w="1487887" h="246520">
                  <a:moveTo>
                    <a:pt x="41112" y="0"/>
                  </a:moveTo>
                  <a:lnTo>
                    <a:pt x="1446775" y="0"/>
                  </a:lnTo>
                  <a:cubicBezTo>
                    <a:pt x="1469480" y="0"/>
                    <a:pt x="1487887" y="18407"/>
                    <a:pt x="1487887" y="41112"/>
                  </a:cubicBezTo>
                  <a:lnTo>
                    <a:pt x="1487887" y="205408"/>
                  </a:lnTo>
                  <a:cubicBezTo>
                    <a:pt x="1487887" y="216311"/>
                    <a:pt x="1483556" y="226768"/>
                    <a:pt x="1475845" y="234479"/>
                  </a:cubicBezTo>
                  <a:cubicBezTo>
                    <a:pt x="1468135" y="242189"/>
                    <a:pt x="1457678" y="246520"/>
                    <a:pt x="1446775" y="246520"/>
                  </a:cubicBezTo>
                  <a:lnTo>
                    <a:pt x="41112" y="246520"/>
                  </a:lnTo>
                  <a:cubicBezTo>
                    <a:pt x="18407" y="246520"/>
                    <a:pt x="0" y="228113"/>
                    <a:pt x="0" y="205408"/>
                  </a:cubicBezTo>
                  <a:lnTo>
                    <a:pt x="0" y="41112"/>
                  </a:lnTo>
                  <a:cubicBezTo>
                    <a:pt x="0" y="30209"/>
                    <a:pt x="4331" y="19752"/>
                    <a:pt x="12042" y="12042"/>
                  </a:cubicBezTo>
                  <a:cubicBezTo>
                    <a:pt x="19752" y="4331"/>
                    <a:pt x="30209" y="0"/>
                    <a:pt x="41112" y="0"/>
                  </a:cubicBezTo>
                  <a:close/>
                </a:path>
              </a:pathLst>
            </a:custGeom>
            <a:solidFill>
              <a:srgbClr val="55D49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1487887" cy="332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934225" y="6267809"/>
            <a:ext cx="5025182" cy="49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2"/>
              </a:lnSpc>
            </a:pPr>
            <a:r>
              <a:rPr lang="en-US" sz="3497" b="1">
                <a:solidFill>
                  <a:srgbClr val="F3F5F7"/>
                </a:solidFill>
                <a:latin typeface="Aileron Bold"/>
                <a:ea typeface="Aileron Bold"/>
                <a:cs typeface="Aileron Bold"/>
                <a:sym typeface="Aileron Bold"/>
              </a:rPr>
              <a:t>Questions? Comments?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6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6890" y="505546"/>
            <a:ext cx="16314220" cy="917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000" b="1">
                <a:solidFill>
                  <a:srgbClr val="F3F5F7"/>
                </a:solidFill>
                <a:latin typeface="Poppins Bold"/>
                <a:ea typeface="Poppins Bold"/>
                <a:cs typeface="Poppins Bold"/>
                <a:sym typeface="Poppins Bold"/>
              </a:rPr>
              <a:t>REFERENCES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2000" b="1">
              <a:solidFill>
                <a:srgbClr val="F3F5F7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Aflac WorkForces Report. (2025). Employee stress and burnout trends. Aflac. https://investors.aflac.com/press-releases/press-release-details/2025/American-workforce-burnout-reaches-6-year-high/default.aspx 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Edmondson, A. (1999). Psychological safety and learning behavior in work teams. Administrative Science Quarterly, 44(2), 350–383. https://doi.org/10.2307/2666999 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Global Wellness Institute. (2025). Workplace Wellbeing Initiative Trends for 2025. https://globalwellnessinstitute.org/global-wellness-institute-blog/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HR Lineup. (2025). 50+ Critical Workplace Wellness Statistics of 2025.  https://www.hrlineup.com/50-critical-workplace-wellness-statistics2025/03/28/workplace-wellbeing-initiative-trends-for-2025/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Health and wellbeing at work. (2025). https://www.cipd.org/globalassets/media/knowledge/knowledge-hub/reports/2025-pdfs/8920-Health-and-wellbeing-report-2025-/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Hewlett, S. A., &amp; Luce, C. B. (2006). Extreme jobs: The dangerous allure of the 70-hour  workweek. Harvard Business Review, 84(12), 49–59.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Karasek, R., &amp; Theorell, T. (1990). Healthy work: Stress, productivity, and the reconstruction of working life. Basic Books.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Kelloway, E. K., &amp; Barling, J. (2010). Leadership development as an intervention in occupational health psychology. Work &amp; Stress, 24(3), 260–279. https://doi.org/10.1080/02678373.2010.518441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Maslach, C., &amp; Leiter, M. P. (2016). Understanding the burnout experience: Recent research and its implications for psychiatry. World Psychiatry, 15(2), 103–111. https://doi.org/10.1002/wps.20311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Mental Health at Work Report. (2025). Key Workplace Trends https://zipdo.co/employee-wellbeing-statistics/?utm_source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Modern Health. (2025). Workplace mental health report. https://www.modernhealth.com/post/five-years-after-covid 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Skakon, J., Nielsen, K., Borg, V., &amp; Guzman, J. (2010). Are leaders’ well-being, behaviors and style associated with the affective well-being of their employees? A systematic review. Work &amp; Stress, 24(2), 107–139. https://doi.org/10.1080/02678373.2010.495262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Wellable. (2025). 2025 Employee Wellness Industry Trends Report. https://www.wellable.co/resources/employee-wellness-industry-trends-reports/2025/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World Health Organization. (2022). Guidelines on mental health at work. World Health Organization.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World Health Organization. (2024). Mental health at work: Fact sheet. https://www.who.int/news-room/fact-sheets/detail/mental-health-at-work </a:t>
            </a:r>
          </a:p>
          <a:p>
            <a:pPr algn="l">
              <a:lnSpc>
                <a:spcPts val="2054"/>
              </a:lnSpc>
              <a:spcBef>
                <a:spcPct val="0"/>
              </a:spcBef>
            </a:pPr>
            <a:endParaRPr lang="en-US" sz="1268">
              <a:solidFill>
                <a:srgbClr val="F3F5F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054"/>
              </a:lnSpc>
              <a:spcBef>
                <a:spcPct val="0"/>
              </a:spcBef>
            </a:pPr>
            <a:r>
              <a:rPr lang="en-US" sz="1268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ZipDo Education. (2026). Employee well-being statistics.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0742">
            <a:off x="3791069" y="-4116644"/>
            <a:ext cx="10705862" cy="18520287"/>
          </a:xfrm>
          <a:custGeom>
            <a:avLst/>
            <a:gdLst/>
            <a:ahLst/>
            <a:cxnLst/>
            <a:rect l="l" t="t" r="r" b="b"/>
            <a:pathLst>
              <a:path w="10705862" h="18520287">
                <a:moveTo>
                  <a:pt x="10284266" y="0"/>
                </a:moveTo>
                <a:lnTo>
                  <a:pt x="10705862" y="18283140"/>
                </a:lnTo>
                <a:lnTo>
                  <a:pt x="421596" y="18520288"/>
                </a:lnTo>
                <a:lnTo>
                  <a:pt x="0" y="237148"/>
                </a:lnTo>
                <a:lnTo>
                  <a:pt x="10284266" y="0"/>
                </a:lnTo>
                <a:close/>
              </a:path>
            </a:pathLst>
          </a:custGeom>
          <a:blipFill>
            <a:blip r:embed="rId2"/>
            <a:stretch>
              <a:fillRect l="-94160" r="-941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99940" y="4276302"/>
            <a:ext cx="857250" cy="8572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99940" y="2832398"/>
            <a:ext cx="857250" cy="8572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99940" y="7171902"/>
            <a:ext cx="857250" cy="8572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99940" y="5724102"/>
            <a:ext cx="857250" cy="8572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099940" y="8619702"/>
            <a:ext cx="857250" cy="85725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20404" y="4389483"/>
            <a:ext cx="616322" cy="591669"/>
          </a:xfrm>
          <a:custGeom>
            <a:avLst/>
            <a:gdLst/>
            <a:ahLst/>
            <a:cxnLst/>
            <a:rect l="l" t="t" r="r" b="b"/>
            <a:pathLst>
              <a:path w="616322" h="591669">
                <a:moveTo>
                  <a:pt x="0" y="0"/>
                </a:moveTo>
                <a:lnTo>
                  <a:pt x="616322" y="0"/>
                </a:lnTo>
                <a:lnTo>
                  <a:pt x="616322" y="591669"/>
                </a:lnTo>
                <a:lnTo>
                  <a:pt x="0" y="5916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20404" y="2908608"/>
            <a:ext cx="616322" cy="634566"/>
          </a:xfrm>
          <a:custGeom>
            <a:avLst/>
            <a:gdLst/>
            <a:ahLst/>
            <a:cxnLst/>
            <a:rect l="l" t="t" r="r" b="b"/>
            <a:pathLst>
              <a:path w="616322" h="634566">
                <a:moveTo>
                  <a:pt x="0" y="0"/>
                </a:moveTo>
                <a:lnTo>
                  <a:pt x="616322" y="0"/>
                </a:lnTo>
                <a:lnTo>
                  <a:pt x="616322" y="634566"/>
                </a:lnTo>
                <a:lnTo>
                  <a:pt x="0" y="6345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5483" y="3870179"/>
            <a:ext cx="8719758" cy="5897728"/>
          </a:xfrm>
          <a:custGeom>
            <a:avLst/>
            <a:gdLst/>
            <a:ahLst/>
            <a:cxnLst/>
            <a:rect l="l" t="t" r="r" b="b"/>
            <a:pathLst>
              <a:path w="8719758" h="5897728">
                <a:moveTo>
                  <a:pt x="0" y="0"/>
                </a:moveTo>
                <a:lnTo>
                  <a:pt x="8719758" y="0"/>
                </a:lnTo>
                <a:lnTo>
                  <a:pt x="8719758" y="5897727"/>
                </a:lnTo>
                <a:lnTo>
                  <a:pt x="0" y="58977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20404" y="7340551"/>
            <a:ext cx="616322" cy="443752"/>
          </a:xfrm>
          <a:custGeom>
            <a:avLst/>
            <a:gdLst/>
            <a:ahLst/>
            <a:cxnLst/>
            <a:rect l="l" t="t" r="r" b="b"/>
            <a:pathLst>
              <a:path w="616322" h="443752">
                <a:moveTo>
                  <a:pt x="0" y="0"/>
                </a:moveTo>
                <a:lnTo>
                  <a:pt x="616322" y="0"/>
                </a:lnTo>
                <a:lnTo>
                  <a:pt x="616322" y="443752"/>
                </a:lnTo>
                <a:lnTo>
                  <a:pt x="0" y="4437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236464" y="5838402"/>
            <a:ext cx="584201" cy="547025"/>
          </a:xfrm>
          <a:custGeom>
            <a:avLst/>
            <a:gdLst/>
            <a:ahLst/>
            <a:cxnLst/>
            <a:rect l="l" t="t" r="r" b="b"/>
            <a:pathLst>
              <a:path w="584201" h="547025">
                <a:moveTo>
                  <a:pt x="0" y="0"/>
                </a:moveTo>
                <a:lnTo>
                  <a:pt x="584201" y="0"/>
                </a:lnTo>
                <a:lnTo>
                  <a:pt x="584201" y="547025"/>
                </a:lnTo>
                <a:lnTo>
                  <a:pt x="0" y="547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236464" y="8762577"/>
            <a:ext cx="528366" cy="559117"/>
          </a:xfrm>
          <a:custGeom>
            <a:avLst/>
            <a:gdLst/>
            <a:ahLst/>
            <a:cxnLst/>
            <a:rect l="l" t="t" r="r" b="b"/>
            <a:pathLst>
              <a:path w="528366" h="559117">
                <a:moveTo>
                  <a:pt x="0" y="0"/>
                </a:moveTo>
                <a:lnTo>
                  <a:pt x="528366" y="0"/>
                </a:lnTo>
                <a:lnTo>
                  <a:pt x="528366" y="559118"/>
                </a:lnTo>
                <a:lnTo>
                  <a:pt x="0" y="5591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40039" y="574972"/>
            <a:ext cx="7741389" cy="311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STATEMENT OF THE PROBLEM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099940" y="789495"/>
            <a:ext cx="7018119" cy="145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99"/>
              </a:lnSpc>
              <a:spcBef>
                <a:spcPct val="0"/>
              </a:spcBef>
            </a:pPr>
            <a:r>
              <a:rPr lang="en-US" sz="2070" b="1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The lack of a coordinated, systemic, and leadership-supported approach to workplace well-being that effectively addresses the root causes of employee stress and burnout.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11646" y="2833033"/>
            <a:ext cx="590641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Workplace stress, burnout, and mental health challenges are increasing.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11646" y="8620337"/>
            <a:ext cx="590641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Efforts remain reactive and fragmented, reducing impact.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11646" y="7172537"/>
            <a:ext cx="590641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Leaders often lack tools, training, and support to respond effectively.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11646" y="5724737"/>
            <a:ext cx="590641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Organizations are aware, but lack consistent and sustainable execution.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211646" y="4276937"/>
            <a:ext cx="5906413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Employees face blurred boundaries, high demands, and limited recovery time.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2109" r="-821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7798" y="1280459"/>
            <a:ext cx="12887150" cy="311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20"/>
              </a:lnSpc>
              <a:spcBef>
                <a:spcPct val="0"/>
              </a:spcBef>
            </a:pPr>
            <a:r>
              <a:rPr lang="en-US" sz="12524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KEY CHALLENGES FACED BY</a:t>
            </a:r>
            <a:r>
              <a:rPr lang="en-US" sz="12524" b="1" u="none" strike="noStrike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 EMPLOYEES &amp; ORGANIZATIONS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470183" y="5735864"/>
            <a:ext cx="3184796" cy="3826379"/>
          </a:xfrm>
          <a:custGeom>
            <a:avLst/>
            <a:gdLst/>
            <a:ahLst/>
            <a:cxnLst/>
            <a:rect l="l" t="t" r="r" b="b"/>
            <a:pathLst>
              <a:path w="3184796" h="3826379">
                <a:moveTo>
                  <a:pt x="3184796" y="0"/>
                </a:moveTo>
                <a:lnTo>
                  <a:pt x="0" y="0"/>
                </a:lnTo>
                <a:lnTo>
                  <a:pt x="0" y="3826379"/>
                </a:lnTo>
                <a:lnTo>
                  <a:pt x="3184796" y="3826379"/>
                </a:lnTo>
                <a:lnTo>
                  <a:pt x="31847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7603517" y="5735864"/>
            <a:ext cx="3184796" cy="3826379"/>
          </a:xfrm>
          <a:custGeom>
            <a:avLst/>
            <a:gdLst/>
            <a:ahLst/>
            <a:cxnLst/>
            <a:rect l="l" t="t" r="r" b="b"/>
            <a:pathLst>
              <a:path w="3184796" h="3826379">
                <a:moveTo>
                  <a:pt x="3184796" y="0"/>
                </a:moveTo>
                <a:lnTo>
                  <a:pt x="0" y="0"/>
                </a:lnTo>
                <a:lnTo>
                  <a:pt x="0" y="3826379"/>
                </a:lnTo>
                <a:lnTo>
                  <a:pt x="3184796" y="3826379"/>
                </a:lnTo>
                <a:lnTo>
                  <a:pt x="31847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4036850" y="5735864"/>
            <a:ext cx="3184796" cy="3826379"/>
          </a:xfrm>
          <a:custGeom>
            <a:avLst/>
            <a:gdLst/>
            <a:ahLst/>
            <a:cxnLst/>
            <a:rect l="l" t="t" r="r" b="b"/>
            <a:pathLst>
              <a:path w="3184796" h="3826379">
                <a:moveTo>
                  <a:pt x="3184796" y="0"/>
                </a:moveTo>
                <a:lnTo>
                  <a:pt x="0" y="0"/>
                </a:lnTo>
                <a:lnTo>
                  <a:pt x="0" y="3826379"/>
                </a:lnTo>
                <a:lnTo>
                  <a:pt x="3184796" y="3826379"/>
                </a:lnTo>
                <a:lnTo>
                  <a:pt x="31847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1169313" y="5735864"/>
            <a:ext cx="3184796" cy="3826379"/>
          </a:xfrm>
          <a:custGeom>
            <a:avLst/>
            <a:gdLst/>
            <a:ahLst/>
            <a:cxnLst/>
            <a:rect l="l" t="t" r="r" b="b"/>
            <a:pathLst>
              <a:path w="3184796" h="3826379">
                <a:moveTo>
                  <a:pt x="3184796" y="0"/>
                </a:moveTo>
                <a:lnTo>
                  <a:pt x="0" y="0"/>
                </a:lnTo>
                <a:lnTo>
                  <a:pt x="0" y="3826379"/>
                </a:lnTo>
                <a:lnTo>
                  <a:pt x="3184796" y="3826379"/>
                </a:lnTo>
                <a:lnTo>
                  <a:pt x="31847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733431" y="5735864"/>
            <a:ext cx="3184796" cy="3826379"/>
          </a:xfrm>
          <a:custGeom>
            <a:avLst/>
            <a:gdLst/>
            <a:ahLst/>
            <a:cxnLst/>
            <a:rect l="l" t="t" r="r" b="b"/>
            <a:pathLst>
              <a:path w="3184796" h="3826379">
                <a:moveTo>
                  <a:pt x="3184796" y="0"/>
                </a:moveTo>
                <a:lnTo>
                  <a:pt x="0" y="0"/>
                </a:lnTo>
                <a:lnTo>
                  <a:pt x="0" y="3826379"/>
                </a:lnTo>
                <a:lnTo>
                  <a:pt x="3184796" y="3826379"/>
                </a:lnTo>
                <a:lnTo>
                  <a:pt x="318479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61711" y="715789"/>
            <a:ext cx="3985265" cy="4734116"/>
          </a:xfrm>
          <a:custGeom>
            <a:avLst/>
            <a:gdLst/>
            <a:ahLst/>
            <a:cxnLst/>
            <a:rect l="l" t="t" r="r" b="b"/>
            <a:pathLst>
              <a:path w="3985265" h="4734116">
                <a:moveTo>
                  <a:pt x="0" y="0"/>
                </a:moveTo>
                <a:lnTo>
                  <a:pt x="3985264" y="0"/>
                </a:lnTo>
                <a:lnTo>
                  <a:pt x="3985264" y="4734116"/>
                </a:lnTo>
                <a:lnTo>
                  <a:pt x="0" y="47341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56792">
            <a:off x="15186665" y="315089"/>
            <a:ext cx="2527397" cy="1794452"/>
          </a:xfrm>
          <a:custGeom>
            <a:avLst/>
            <a:gdLst/>
            <a:ahLst/>
            <a:cxnLst/>
            <a:rect l="l" t="t" r="r" b="b"/>
            <a:pathLst>
              <a:path w="2527397" h="1794452">
                <a:moveTo>
                  <a:pt x="0" y="0"/>
                </a:moveTo>
                <a:lnTo>
                  <a:pt x="2527397" y="0"/>
                </a:lnTo>
                <a:lnTo>
                  <a:pt x="2527397" y="1794452"/>
                </a:lnTo>
                <a:lnTo>
                  <a:pt x="0" y="17944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83246" y="5944388"/>
            <a:ext cx="421109" cy="44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627" b="1">
                <a:solidFill>
                  <a:srgbClr val="55D497"/>
                </a:solidFill>
                <a:latin typeface="Gordita Bold"/>
                <a:ea typeface="Gordita Bold"/>
                <a:cs typeface="Gordita Bold"/>
                <a:sym typeface="Gordita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16584" y="5944388"/>
            <a:ext cx="476824" cy="44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627" b="1">
                <a:solidFill>
                  <a:srgbClr val="55D497"/>
                </a:solidFill>
                <a:latin typeface="Gordita Bold"/>
                <a:ea typeface="Gordita Bold"/>
                <a:cs typeface="Gordita Bold"/>
                <a:sym typeface="Gordita Bol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49927" y="5944388"/>
            <a:ext cx="481446" cy="44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627" b="1">
                <a:solidFill>
                  <a:srgbClr val="55D497"/>
                </a:solidFill>
                <a:latin typeface="Gordita Bold"/>
                <a:ea typeface="Gordita Bold"/>
                <a:cs typeface="Gordita Bold"/>
                <a:sym typeface="Gordita Bold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1537" y="5944388"/>
            <a:ext cx="499559" cy="44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627" b="1">
                <a:solidFill>
                  <a:srgbClr val="55D497"/>
                </a:solidFill>
                <a:latin typeface="Gordita Bold"/>
                <a:ea typeface="Gordita Bold"/>
                <a:cs typeface="Gordita Bold"/>
                <a:sym typeface="Gordita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55775" y="5944388"/>
            <a:ext cx="476199" cy="44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627" b="1">
                <a:solidFill>
                  <a:srgbClr val="55D497"/>
                </a:solidFill>
                <a:latin typeface="Gordita Bold"/>
                <a:ea typeface="Gordita Bold"/>
                <a:cs typeface="Gordita Bold"/>
                <a:sym typeface="Gordita Bold"/>
              </a:rPr>
              <a:t>05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0250" y="7117559"/>
            <a:ext cx="2476500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spc="35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Rising burnout, anxiety, and mental health strain across the workforce.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26917" y="7250909"/>
            <a:ext cx="2476500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spc="35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Persistent stigma limits help-seeking and open dialogue.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92713" y="7117559"/>
            <a:ext cx="2476500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spc="35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Workload pressure and imbalance are primary drivers of stress.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55063" y="7117559"/>
            <a:ext cx="2476500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spc="35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High expectations plus low support increase disengagement and attrition.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30384" y="7117559"/>
            <a:ext cx="2476500" cy="136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spc="35">
                <a:solidFill>
                  <a:srgbClr val="F3F5F7"/>
                </a:solidFill>
                <a:latin typeface="Poppins"/>
                <a:ea typeface="Poppins"/>
                <a:cs typeface="Poppins"/>
                <a:sym typeface="Poppins"/>
              </a:rPr>
              <a:t>Programs exist, but lack integration, consistency, and impact.</a:t>
            </a:r>
          </a:p>
        </p:txBody>
      </p:sp>
      <p:sp>
        <p:nvSpPr>
          <p:cNvPr id="21" name="TextBox 21"/>
          <p:cNvSpPr txBox="1"/>
          <p:nvPr/>
        </p:nvSpPr>
        <p:spPr>
          <a:xfrm rot="1126354">
            <a:off x="15514989" y="780446"/>
            <a:ext cx="1944173" cy="47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  <a:spcBef>
                <a:spcPct val="0"/>
              </a:spcBef>
            </a:pPr>
            <a:r>
              <a:rPr lang="en-US" sz="1412" b="1" i="1">
                <a:solidFill>
                  <a:srgbClr val="000000"/>
                </a:solidFill>
                <a:latin typeface="Gordita Bold Italics"/>
                <a:ea typeface="Gordita Bold Italics"/>
                <a:cs typeface="Gordita Bold Italics"/>
                <a:sym typeface="Gordita Bold Italics"/>
              </a:rPr>
              <a:t>“It’s fine, I’m fine. Everything is fine.”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0742">
            <a:off x="3791069" y="-4116644"/>
            <a:ext cx="10705862" cy="18520287"/>
          </a:xfrm>
          <a:custGeom>
            <a:avLst/>
            <a:gdLst/>
            <a:ahLst/>
            <a:cxnLst/>
            <a:rect l="l" t="t" r="r" b="b"/>
            <a:pathLst>
              <a:path w="10705862" h="18520287">
                <a:moveTo>
                  <a:pt x="10284266" y="0"/>
                </a:moveTo>
                <a:lnTo>
                  <a:pt x="10705862" y="18283140"/>
                </a:lnTo>
                <a:lnTo>
                  <a:pt x="421596" y="18520288"/>
                </a:lnTo>
                <a:lnTo>
                  <a:pt x="0" y="237148"/>
                </a:lnTo>
                <a:lnTo>
                  <a:pt x="10284266" y="0"/>
                </a:lnTo>
                <a:close/>
              </a:path>
            </a:pathLst>
          </a:custGeom>
          <a:blipFill>
            <a:blip r:embed="rId2"/>
            <a:stretch>
              <a:fillRect l="-94160" r="-94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7563" y="1625914"/>
            <a:ext cx="7367751" cy="7367751"/>
          </a:xfrm>
          <a:custGeom>
            <a:avLst/>
            <a:gdLst/>
            <a:ahLst/>
            <a:cxnLst/>
            <a:rect l="l" t="t" r="r" b="b"/>
            <a:pathLst>
              <a:path w="7367751" h="7367751">
                <a:moveTo>
                  <a:pt x="0" y="0"/>
                </a:moveTo>
                <a:lnTo>
                  <a:pt x="7367750" y="0"/>
                </a:lnTo>
                <a:lnTo>
                  <a:pt x="7367750" y="7367751"/>
                </a:lnTo>
                <a:lnTo>
                  <a:pt x="0" y="73677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45711" y="4043667"/>
            <a:ext cx="7856229" cy="5528112"/>
            <a:chOff x="0" y="0"/>
            <a:chExt cx="2005168" cy="1410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5168" cy="1410956"/>
            </a:xfrm>
            <a:custGeom>
              <a:avLst/>
              <a:gdLst/>
              <a:ahLst/>
              <a:cxnLst/>
              <a:rect l="l" t="t" r="r" b="b"/>
              <a:pathLst>
                <a:path w="2005168" h="1410956">
                  <a:moveTo>
                    <a:pt x="29563" y="0"/>
                  </a:moveTo>
                  <a:lnTo>
                    <a:pt x="1975605" y="0"/>
                  </a:lnTo>
                  <a:cubicBezTo>
                    <a:pt x="1983445" y="0"/>
                    <a:pt x="1990965" y="3115"/>
                    <a:pt x="1996509" y="8659"/>
                  </a:cubicBezTo>
                  <a:cubicBezTo>
                    <a:pt x="2002053" y="14203"/>
                    <a:pt x="2005168" y="21723"/>
                    <a:pt x="2005168" y="29563"/>
                  </a:cubicBezTo>
                  <a:lnTo>
                    <a:pt x="2005168" y="1381393"/>
                  </a:lnTo>
                  <a:cubicBezTo>
                    <a:pt x="2005168" y="1389233"/>
                    <a:pt x="2002053" y="1396753"/>
                    <a:pt x="1996509" y="1402297"/>
                  </a:cubicBezTo>
                  <a:cubicBezTo>
                    <a:pt x="1990965" y="1407841"/>
                    <a:pt x="1983445" y="1410956"/>
                    <a:pt x="1975605" y="1410956"/>
                  </a:cubicBezTo>
                  <a:lnTo>
                    <a:pt x="29563" y="1410956"/>
                  </a:lnTo>
                  <a:cubicBezTo>
                    <a:pt x="21723" y="1410956"/>
                    <a:pt x="14203" y="1407841"/>
                    <a:pt x="8659" y="1402297"/>
                  </a:cubicBezTo>
                  <a:cubicBezTo>
                    <a:pt x="3115" y="1396753"/>
                    <a:pt x="0" y="1389233"/>
                    <a:pt x="0" y="1381393"/>
                  </a:cubicBezTo>
                  <a:lnTo>
                    <a:pt x="0" y="29563"/>
                  </a:lnTo>
                  <a:cubicBezTo>
                    <a:pt x="0" y="21723"/>
                    <a:pt x="3115" y="14203"/>
                    <a:pt x="8659" y="8659"/>
                  </a:cubicBezTo>
                  <a:cubicBezTo>
                    <a:pt x="14203" y="3115"/>
                    <a:pt x="21723" y="0"/>
                    <a:pt x="29563" y="0"/>
                  </a:cubicBezTo>
                  <a:close/>
                </a:path>
              </a:pathLst>
            </a:custGeom>
            <a:solidFill>
              <a:srgbClr val="7CB1C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2005168" cy="1496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51024" y="4216631"/>
            <a:ext cx="7764008" cy="5574223"/>
            <a:chOff x="0" y="0"/>
            <a:chExt cx="1981630" cy="1422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1630" cy="1422725"/>
            </a:xfrm>
            <a:custGeom>
              <a:avLst/>
              <a:gdLst/>
              <a:ahLst/>
              <a:cxnLst/>
              <a:rect l="l" t="t" r="r" b="b"/>
              <a:pathLst>
                <a:path w="1981630" h="1422725">
                  <a:moveTo>
                    <a:pt x="29915" y="0"/>
                  </a:moveTo>
                  <a:lnTo>
                    <a:pt x="1951716" y="0"/>
                  </a:lnTo>
                  <a:cubicBezTo>
                    <a:pt x="1968237" y="0"/>
                    <a:pt x="1981630" y="13393"/>
                    <a:pt x="1981630" y="29915"/>
                  </a:cubicBezTo>
                  <a:lnTo>
                    <a:pt x="1981630" y="1392810"/>
                  </a:lnTo>
                  <a:cubicBezTo>
                    <a:pt x="1981630" y="1409332"/>
                    <a:pt x="1968237" y="1422725"/>
                    <a:pt x="1951716" y="1422725"/>
                  </a:cubicBezTo>
                  <a:lnTo>
                    <a:pt x="29915" y="1422725"/>
                  </a:lnTo>
                  <a:cubicBezTo>
                    <a:pt x="13393" y="1422725"/>
                    <a:pt x="0" y="1409332"/>
                    <a:pt x="0" y="1392810"/>
                  </a:cubicBezTo>
                  <a:lnTo>
                    <a:pt x="0" y="29915"/>
                  </a:lnTo>
                  <a:cubicBezTo>
                    <a:pt x="0" y="13393"/>
                    <a:pt x="13393" y="0"/>
                    <a:pt x="29915" y="0"/>
                  </a:cubicBezTo>
                  <a:close/>
                </a:path>
              </a:pathLst>
            </a:custGeom>
            <a:solidFill>
              <a:srgbClr val="A4E7FB"/>
            </a:solidFill>
            <a:ln w="76200" cap="rnd">
              <a:solidFill>
                <a:srgbClr val="F0EBE4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1981630" cy="15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82125" y="7601364"/>
            <a:ext cx="537798" cy="784695"/>
            <a:chOff x="0" y="0"/>
            <a:chExt cx="717064" cy="1046260"/>
          </a:xfrm>
        </p:grpSpPr>
        <p:sp>
          <p:nvSpPr>
            <p:cNvPr id="11" name="Freeform 11"/>
            <p:cNvSpPr/>
            <p:nvPr/>
          </p:nvSpPr>
          <p:spPr>
            <a:xfrm>
              <a:off x="128543" y="0"/>
              <a:ext cx="588521" cy="1046260"/>
            </a:xfrm>
            <a:custGeom>
              <a:avLst/>
              <a:gdLst/>
              <a:ahLst/>
              <a:cxnLst/>
              <a:rect l="l" t="t" r="r" b="b"/>
              <a:pathLst>
                <a:path w="588521" h="1046260">
                  <a:moveTo>
                    <a:pt x="0" y="0"/>
                  </a:moveTo>
                  <a:lnTo>
                    <a:pt x="588521" y="0"/>
                  </a:lnTo>
                  <a:lnTo>
                    <a:pt x="588521" y="1046260"/>
                  </a:lnTo>
                  <a:lnTo>
                    <a:pt x="0" y="104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61684"/>
              <a:ext cx="577961" cy="922891"/>
            </a:xfrm>
            <a:custGeom>
              <a:avLst/>
              <a:gdLst/>
              <a:ahLst/>
              <a:cxnLst/>
              <a:rect l="l" t="t" r="r" b="b"/>
              <a:pathLst>
                <a:path w="577961" h="922891">
                  <a:moveTo>
                    <a:pt x="0" y="0"/>
                  </a:moveTo>
                  <a:lnTo>
                    <a:pt x="577961" y="0"/>
                  </a:lnTo>
                  <a:lnTo>
                    <a:pt x="577961" y="922891"/>
                  </a:lnTo>
                  <a:lnTo>
                    <a:pt x="0" y="922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9046655" y="556068"/>
            <a:ext cx="8972745" cy="311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  <a:spcBef>
                <a:spcPct val="0"/>
              </a:spcBef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RELEVAN</a:t>
            </a:r>
            <a:r>
              <a:rPr lang="en-US" sz="12500" b="1" u="none" strike="noStrike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T DATA, TRENDS, &amp; RESEARCH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91420" y="4598764"/>
            <a:ext cx="6967840" cy="473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</a:pPr>
            <a:r>
              <a:rPr lang="en-US" sz="2373" spc="-47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Workplace stress and burnout are widespread and increasing.</a:t>
            </a:r>
          </a:p>
          <a:p>
            <a:pPr algn="l">
              <a:lnSpc>
                <a:spcPts val="1186"/>
              </a:lnSpc>
            </a:pPr>
            <a:endParaRPr lang="en-US" sz="2373" spc="-47">
              <a:solidFill>
                <a:srgbClr val="4C637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322"/>
              </a:lnSpc>
            </a:pPr>
            <a:r>
              <a:rPr lang="en-US" sz="2373" spc="-47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Over two-thirds of employees report high stress and demand for support is rising.</a:t>
            </a:r>
          </a:p>
          <a:p>
            <a:pPr algn="l">
              <a:lnSpc>
                <a:spcPts val="1186"/>
              </a:lnSpc>
            </a:pPr>
            <a:endParaRPr lang="en-US" sz="2373" spc="-47">
              <a:solidFill>
                <a:srgbClr val="4C637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322"/>
              </a:lnSpc>
            </a:pPr>
            <a:r>
              <a:rPr lang="en-US" sz="2373" spc="-47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Burnout reduces performance, engagement, and retention.</a:t>
            </a:r>
          </a:p>
          <a:p>
            <a:pPr algn="l">
              <a:lnSpc>
                <a:spcPts val="1186"/>
              </a:lnSpc>
            </a:pPr>
            <a:endParaRPr lang="en-US" sz="2373" spc="-47">
              <a:solidFill>
                <a:srgbClr val="4C637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322"/>
              </a:lnSpc>
            </a:pPr>
            <a:r>
              <a:rPr lang="en-US" sz="2373" spc="-47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Mental health challenges cost ~$1T annually in lost productivity.</a:t>
            </a:r>
          </a:p>
          <a:p>
            <a:pPr algn="l">
              <a:lnSpc>
                <a:spcPts val="1186"/>
              </a:lnSpc>
            </a:pPr>
            <a:endParaRPr lang="en-US" sz="2373" spc="-47">
              <a:solidFill>
                <a:srgbClr val="4C6379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322"/>
              </a:lnSpc>
            </a:pPr>
            <a:r>
              <a:rPr lang="en-US" sz="2373" spc="-47">
                <a:solidFill>
                  <a:srgbClr val="4C6379"/>
                </a:solidFill>
                <a:latin typeface="Poppins Light"/>
                <a:ea typeface="Poppins Light"/>
                <a:cs typeface="Poppins Light"/>
                <a:sym typeface="Poppins Light"/>
              </a:rPr>
              <a:t>Shift from individual and perks-based solutions to systemic and leadership-driven approaches.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400265" y="8575888"/>
            <a:ext cx="537798" cy="784695"/>
            <a:chOff x="0" y="0"/>
            <a:chExt cx="717064" cy="1046260"/>
          </a:xfrm>
        </p:grpSpPr>
        <p:sp>
          <p:nvSpPr>
            <p:cNvPr id="16" name="Freeform 16"/>
            <p:cNvSpPr/>
            <p:nvPr/>
          </p:nvSpPr>
          <p:spPr>
            <a:xfrm>
              <a:off x="128543" y="0"/>
              <a:ext cx="588521" cy="1046260"/>
            </a:xfrm>
            <a:custGeom>
              <a:avLst/>
              <a:gdLst/>
              <a:ahLst/>
              <a:cxnLst/>
              <a:rect l="l" t="t" r="r" b="b"/>
              <a:pathLst>
                <a:path w="588521" h="1046260">
                  <a:moveTo>
                    <a:pt x="0" y="0"/>
                  </a:moveTo>
                  <a:lnTo>
                    <a:pt x="588521" y="0"/>
                  </a:lnTo>
                  <a:lnTo>
                    <a:pt x="588521" y="1046260"/>
                  </a:lnTo>
                  <a:lnTo>
                    <a:pt x="0" y="104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61684"/>
              <a:ext cx="577961" cy="922891"/>
            </a:xfrm>
            <a:custGeom>
              <a:avLst/>
              <a:gdLst/>
              <a:ahLst/>
              <a:cxnLst/>
              <a:rect l="l" t="t" r="r" b="b"/>
              <a:pathLst>
                <a:path w="577961" h="922891">
                  <a:moveTo>
                    <a:pt x="0" y="0"/>
                  </a:moveTo>
                  <a:lnTo>
                    <a:pt x="577961" y="0"/>
                  </a:lnTo>
                  <a:lnTo>
                    <a:pt x="577961" y="922891"/>
                  </a:lnTo>
                  <a:lnTo>
                    <a:pt x="0" y="922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382125" y="6629921"/>
            <a:ext cx="537798" cy="784695"/>
            <a:chOff x="0" y="0"/>
            <a:chExt cx="717064" cy="1046260"/>
          </a:xfrm>
        </p:grpSpPr>
        <p:sp>
          <p:nvSpPr>
            <p:cNvPr id="19" name="Freeform 19"/>
            <p:cNvSpPr/>
            <p:nvPr/>
          </p:nvSpPr>
          <p:spPr>
            <a:xfrm>
              <a:off x="128543" y="0"/>
              <a:ext cx="588521" cy="1046260"/>
            </a:xfrm>
            <a:custGeom>
              <a:avLst/>
              <a:gdLst/>
              <a:ahLst/>
              <a:cxnLst/>
              <a:rect l="l" t="t" r="r" b="b"/>
              <a:pathLst>
                <a:path w="588521" h="1046260">
                  <a:moveTo>
                    <a:pt x="0" y="0"/>
                  </a:moveTo>
                  <a:lnTo>
                    <a:pt x="588521" y="0"/>
                  </a:lnTo>
                  <a:lnTo>
                    <a:pt x="588521" y="1046260"/>
                  </a:lnTo>
                  <a:lnTo>
                    <a:pt x="0" y="104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61684"/>
              <a:ext cx="577961" cy="922891"/>
            </a:xfrm>
            <a:custGeom>
              <a:avLst/>
              <a:gdLst/>
              <a:ahLst/>
              <a:cxnLst/>
              <a:rect l="l" t="t" r="r" b="b"/>
              <a:pathLst>
                <a:path w="577961" h="922891">
                  <a:moveTo>
                    <a:pt x="0" y="0"/>
                  </a:moveTo>
                  <a:lnTo>
                    <a:pt x="577961" y="0"/>
                  </a:lnTo>
                  <a:lnTo>
                    <a:pt x="577961" y="922891"/>
                  </a:lnTo>
                  <a:lnTo>
                    <a:pt x="0" y="922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9382125" y="5658479"/>
            <a:ext cx="537798" cy="784695"/>
            <a:chOff x="0" y="0"/>
            <a:chExt cx="717064" cy="1046260"/>
          </a:xfrm>
        </p:grpSpPr>
        <p:sp>
          <p:nvSpPr>
            <p:cNvPr id="22" name="Freeform 22"/>
            <p:cNvSpPr/>
            <p:nvPr/>
          </p:nvSpPr>
          <p:spPr>
            <a:xfrm>
              <a:off x="128543" y="0"/>
              <a:ext cx="588521" cy="1046260"/>
            </a:xfrm>
            <a:custGeom>
              <a:avLst/>
              <a:gdLst/>
              <a:ahLst/>
              <a:cxnLst/>
              <a:rect l="l" t="t" r="r" b="b"/>
              <a:pathLst>
                <a:path w="588521" h="1046260">
                  <a:moveTo>
                    <a:pt x="0" y="0"/>
                  </a:moveTo>
                  <a:lnTo>
                    <a:pt x="588521" y="0"/>
                  </a:lnTo>
                  <a:lnTo>
                    <a:pt x="588521" y="1046260"/>
                  </a:lnTo>
                  <a:lnTo>
                    <a:pt x="0" y="104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61684"/>
              <a:ext cx="577961" cy="922891"/>
            </a:xfrm>
            <a:custGeom>
              <a:avLst/>
              <a:gdLst/>
              <a:ahLst/>
              <a:cxnLst/>
              <a:rect l="l" t="t" r="r" b="b"/>
              <a:pathLst>
                <a:path w="577961" h="922891">
                  <a:moveTo>
                    <a:pt x="0" y="0"/>
                  </a:moveTo>
                  <a:lnTo>
                    <a:pt x="577961" y="0"/>
                  </a:lnTo>
                  <a:lnTo>
                    <a:pt x="577961" y="922891"/>
                  </a:lnTo>
                  <a:lnTo>
                    <a:pt x="0" y="922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9382125" y="4687036"/>
            <a:ext cx="537798" cy="784695"/>
            <a:chOff x="0" y="0"/>
            <a:chExt cx="717064" cy="1046260"/>
          </a:xfrm>
        </p:grpSpPr>
        <p:sp>
          <p:nvSpPr>
            <p:cNvPr id="25" name="Freeform 25"/>
            <p:cNvSpPr/>
            <p:nvPr/>
          </p:nvSpPr>
          <p:spPr>
            <a:xfrm>
              <a:off x="128543" y="0"/>
              <a:ext cx="588521" cy="1046260"/>
            </a:xfrm>
            <a:custGeom>
              <a:avLst/>
              <a:gdLst/>
              <a:ahLst/>
              <a:cxnLst/>
              <a:rect l="l" t="t" r="r" b="b"/>
              <a:pathLst>
                <a:path w="588521" h="1046260">
                  <a:moveTo>
                    <a:pt x="0" y="0"/>
                  </a:moveTo>
                  <a:lnTo>
                    <a:pt x="588521" y="0"/>
                  </a:lnTo>
                  <a:lnTo>
                    <a:pt x="588521" y="1046260"/>
                  </a:lnTo>
                  <a:lnTo>
                    <a:pt x="0" y="1046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61684"/>
              <a:ext cx="577961" cy="922891"/>
            </a:xfrm>
            <a:custGeom>
              <a:avLst/>
              <a:gdLst/>
              <a:ahLst/>
              <a:cxnLst/>
              <a:rect l="l" t="t" r="r" b="b"/>
              <a:pathLst>
                <a:path w="577961" h="922891">
                  <a:moveTo>
                    <a:pt x="0" y="0"/>
                  </a:moveTo>
                  <a:lnTo>
                    <a:pt x="577961" y="0"/>
                  </a:lnTo>
                  <a:lnTo>
                    <a:pt x="577961" y="922891"/>
                  </a:lnTo>
                  <a:lnTo>
                    <a:pt x="0" y="922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2109" r="-8210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06723" y="5253114"/>
            <a:ext cx="4622009" cy="1894041"/>
            <a:chOff x="0" y="0"/>
            <a:chExt cx="1384882" cy="5675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4882" cy="567507"/>
            </a:xfrm>
            <a:custGeom>
              <a:avLst/>
              <a:gdLst/>
              <a:ahLst/>
              <a:cxnLst/>
              <a:rect l="l" t="t" r="r" b="b"/>
              <a:pathLst>
                <a:path w="1384882" h="567507">
                  <a:moveTo>
                    <a:pt x="50250" y="0"/>
                  </a:moveTo>
                  <a:lnTo>
                    <a:pt x="1334632" y="0"/>
                  </a:lnTo>
                  <a:cubicBezTo>
                    <a:pt x="1362384" y="0"/>
                    <a:pt x="1384882" y="22498"/>
                    <a:pt x="1384882" y="50250"/>
                  </a:cubicBezTo>
                  <a:lnTo>
                    <a:pt x="1384882" y="517257"/>
                  </a:lnTo>
                  <a:cubicBezTo>
                    <a:pt x="1384882" y="530584"/>
                    <a:pt x="1379588" y="543365"/>
                    <a:pt x="1370164" y="552789"/>
                  </a:cubicBezTo>
                  <a:cubicBezTo>
                    <a:pt x="1360740" y="562213"/>
                    <a:pt x="1347959" y="567507"/>
                    <a:pt x="1334632" y="567507"/>
                  </a:cubicBezTo>
                  <a:lnTo>
                    <a:pt x="50250" y="567507"/>
                  </a:lnTo>
                  <a:cubicBezTo>
                    <a:pt x="36923" y="567507"/>
                    <a:pt x="24142" y="562213"/>
                    <a:pt x="14718" y="552789"/>
                  </a:cubicBezTo>
                  <a:cubicBezTo>
                    <a:pt x="5294" y="543365"/>
                    <a:pt x="0" y="530584"/>
                    <a:pt x="0" y="517257"/>
                  </a:cubicBezTo>
                  <a:lnTo>
                    <a:pt x="0" y="50250"/>
                  </a:lnTo>
                  <a:cubicBezTo>
                    <a:pt x="0" y="36923"/>
                    <a:pt x="5294" y="24142"/>
                    <a:pt x="14718" y="14718"/>
                  </a:cubicBezTo>
                  <a:cubicBezTo>
                    <a:pt x="24142" y="5294"/>
                    <a:pt x="36923" y="0"/>
                    <a:pt x="50250" y="0"/>
                  </a:cubicBezTo>
                  <a:close/>
                </a:path>
              </a:pathLst>
            </a:custGeom>
            <a:solidFill>
              <a:srgbClr val="4C6379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84882" cy="615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3186791"/>
            <a:ext cx="6423472" cy="6518283"/>
          </a:xfrm>
          <a:custGeom>
            <a:avLst/>
            <a:gdLst/>
            <a:ahLst/>
            <a:cxnLst/>
            <a:rect l="l" t="t" r="r" b="b"/>
            <a:pathLst>
              <a:path w="6423472" h="6518283">
                <a:moveTo>
                  <a:pt x="0" y="0"/>
                </a:moveTo>
                <a:lnTo>
                  <a:pt x="6423472" y="0"/>
                </a:lnTo>
                <a:lnTo>
                  <a:pt x="6423472" y="6518284"/>
                </a:lnTo>
                <a:lnTo>
                  <a:pt x="0" y="6518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106723" y="960169"/>
            <a:ext cx="4622009" cy="1894041"/>
            <a:chOff x="0" y="0"/>
            <a:chExt cx="1384882" cy="5675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84882" cy="567507"/>
            </a:xfrm>
            <a:custGeom>
              <a:avLst/>
              <a:gdLst/>
              <a:ahLst/>
              <a:cxnLst/>
              <a:rect l="l" t="t" r="r" b="b"/>
              <a:pathLst>
                <a:path w="1384882" h="567507">
                  <a:moveTo>
                    <a:pt x="50250" y="0"/>
                  </a:moveTo>
                  <a:lnTo>
                    <a:pt x="1334632" y="0"/>
                  </a:lnTo>
                  <a:cubicBezTo>
                    <a:pt x="1362384" y="0"/>
                    <a:pt x="1384882" y="22498"/>
                    <a:pt x="1384882" y="50250"/>
                  </a:cubicBezTo>
                  <a:lnTo>
                    <a:pt x="1384882" y="517257"/>
                  </a:lnTo>
                  <a:cubicBezTo>
                    <a:pt x="1384882" y="530584"/>
                    <a:pt x="1379588" y="543365"/>
                    <a:pt x="1370164" y="552789"/>
                  </a:cubicBezTo>
                  <a:cubicBezTo>
                    <a:pt x="1360740" y="562213"/>
                    <a:pt x="1347959" y="567507"/>
                    <a:pt x="1334632" y="567507"/>
                  </a:cubicBezTo>
                  <a:lnTo>
                    <a:pt x="50250" y="567507"/>
                  </a:lnTo>
                  <a:cubicBezTo>
                    <a:pt x="36923" y="567507"/>
                    <a:pt x="24142" y="562213"/>
                    <a:pt x="14718" y="552789"/>
                  </a:cubicBezTo>
                  <a:cubicBezTo>
                    <a:pt x="5294" y="543365"/>
                    <a:pt x="0" y="530584"/>
                    <a:pt x="0" y="517257"/>
                  </a:cubicBezTo>
                  <a:lnTo>
                    <a:pt x="0" y="50250"/>
                  </a:lnTo>
                  <a:cubicBezTo>
                    <a:pt x="0" y="36923"/>
                    <a:pt x="5294" y="24142"/>
                    <a:pt x="14718" y="14718"/>
                  </a:cubicBezTo>
                  <a:cubicBezTo>
                    <a:pt x="24142" y="5294"/>
                    <a:pt x="36923" y="0"/>
                    <a:pt x="50250" y="0"/>
                  </a:cubicBezTo>
                  <a:close/>
                </a:path>
              </a:pathLst>
            </a:custGeom>
            <a:solidFill>
              <a:srgbClr val="4C6379">
                <a:alpha val="6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84882" cy="615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016524" y="3090751"/>
            <a:ext cx="4619625" cy="1894041"/>
            <a:chOff x="0" y="0"/>
            <a:chExt cx="1384168" cy="5675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84168" cy="567507"/>
            </a:xfrm>
            <a:custGeom>
              <a:avLst/>
              <a:gdLst/>
              <a:ahLst/>
              <a:cxnLst/>
              <a:rect l="l" t="t" r="r" b="b"/>
              <a:pathLst>
                <a:path w="1384168" h="567507">
                  <a:moveTo>
                    <a:pt x="50276" y="0"/>
                  </a:moveTo>
                  <a:lnTo>
                    <a:pt x="1333891" y="0"/>
                  </a:lnTo>
                  <a:cubicBezTo>
                    <a:pt x="1361658" y="0"/>
                    <a:pt x="1384168" y="22509"/>
                    <a:pt x="1384168" y="50276"/>
                  </a:cubicBezTo>
                  <a:lnTo>
                    <a:pt x="1384168" y="517231"/>
                  </a:lnTo>
                  <a:cubicBezTo>
                    <a:pt x="1384168" y="544998"/>
                    <a:pt x="1361658" y="567507"/>
                    <a:pt x="1333891" y="567507"/>
                  </a:cubicBezTo>
                  <a:lnTo>
                    <a:pt x="50276" y="567507"/>
                  </a:lnTo>
                  <a:cubicBezTo>
                    <a:pt x="22509" y="567507"/>
                    <a:pt x="0" y="544998"/>
                    <a:pt x="0" y="517231"/>
                  </a:cubicBezTo>
                  <a:lnTo>
                    <a:pt x="0" y="50276"/>
                  </a:lnTo>
                  <a:cubicBezTo>
                    <a:pt x="0" y="22509"/>
                    <a:pt x="22509" y="0"/>
                    <a:pt x="50276" y="0"/>
                  </a:cubicBezTo>
                  <a:close/>
                </a:path>
              </a:pathLst>
            </a:custGeom>
            <a:solidFill>
              <a:srgbClr val="718FA4">
                <a:alpha val="64706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384168" cy="615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16524" y="7406704"/>
            <a:ext cx="4619625" cy="1894041"/>
            <a:chOff x="0" y="0"/>
            <a:chExt cx="1384168" cy="5675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84168" cy="567507"/>
            </a:xfrm>
            <a:custGeom>
              <a:avLst/>
              <a:gdLst/>
              <a:ahLst/>
              <a:cxnLst/>
              <a:rect l="l" t="t" r="r" b="b"/>
              <a:pathLst>
                <a:path w="1384168" h="567507">
                  <a:moveTo>
                    <a:pt x="50276" y="0"/>
                  </a:moveTo>
                  <a:lnTo>
                    <a:pt x="1333891" y="0"/>
                  </a:lnTo>
                  <a:cubicBezTo>
                    <a:pt x="1361658" y="0"/>
                    <a:pt x="1384168" y="22509"/>
                    <a:pt x="1384168" y="50276"/>
                  </a:cubicBezTo>
                  <a:lnTo>
                    <a:pt x="1384168" y="517231"/>
                  </a:lnTo>
                  <a:cubicBezTo>
                    <a:pt x="1384168" y="544998"/>
                    <a:pt x="1361658" y="567507"/>
                    <a:pt x="1333891" y="567507"/>
                  </a:cubicBezTo>
                  <a:lnTo>
                    <a:pt x="50276" y="567507"/>
                  </a:lnTo>
                  <a:cubicBezTo>
                    <a:pt x="22509" y="567507"/>
                    <a:pt x="0" y="544998"/>
                    <a:pt x="0" y="517231"/>
                  </a:cubicBezTo>
                  <a:lnTo>
                    <a:pt x="0" y="50276"/>
                  </a:lnTo>
                  <a:cubicBezTo>
                    <a:pt x="0" y="22509"/>
                    <a:pt x="22509" y="0"/>
                    <a:pt x="50276" y="0"/>
                  </a:cubicBezTo>
                  <a:close/>
                </a:path>
              </a:pathLst>
            </a:custGeom>
            <a:solidFill>
              <a:srgbClr val="718FA4">
                <a:alpha val="64706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384168" cy="615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24709" y="3090751"/>
            <a:ext cx="1971033" cy="1892192"/>
          </a:xfrm>
          <a:custGeom>
            <a:avLst/>
            <a:gdLst/>
            <a:ahLst/>
            <a:cxnLst/>
            <a:rect l="l" t="t" r="r" b="b"/>
            <a:pathLst>
              <a:path w="1971033" h="1892192">
                <a:moveTo>
                  <a:pt x="0" y="0"/>
                </a:moveTo>
                <a:lnTo>
                  <a:pt x="1971033" y="0"/>
                </a:lnTo>
                <a:lnTo>
                  <a:pt x="1971033" y="1892192"/>
                </a:lnTo>
                <a:lnTo>
                  <a:pt x="0" y="18921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78298" y="7413855"/>
            <a:ext cx="1878860" cy="1892192"/>
          </a:xfrm>
          <a:custGeom>
            <a:avLst/>
            <a:gdLst/>
            <a:ahLst/>
            <a:cxnLst/>
            <a:rect l="l" t="t" r="r" b="b"/>
            <a:pathLst>
              <a:path w="1878860" h="1892192">
                <a:moveTo>
                  <a:pt x="0" y="0"/>
                </a:moveTo>
                <a:lnTo>
                  <a:pt x="1878859" y="0"/>
                </a:lnTo>
                <a:lnTo>
                  <a:pt x="1878859" y="1892192"/>
                </a:lnTo>
                <a:lnTo>
                  <a:pt x="0" y="18921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40820" y="931860"/>
            <a:ext cx="1971033" cy="1892192"/>
          </a:xfrm>
          <a:custGeom>
            <a:avLst/>
            <a:gdLst/>
            <a:ahLst/>
            <a:cxnLst/>
            <a:rect l="l" t="t" r="r" b="b"/>
            <a:pathLst>
              <a:path w="1971033" h="1892192">
                <a:moveTo>
                  <a:pt x="0" y="0"/>
                </a:moveTo>
                <a:lnTo>
                  <a:pt x="1971033" y="0"/>
                </a:lnTo>
                <a:lnTo>
                  <a:pt x="1971033" y="1892191"/>
                </a:lnTo>
                <a:lnTo>
                  <a:pt x="0" y="18921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380241" y="5251492"/>
            <a:ext cx="1892192" cy="1892192"/>
          </a:xfrm>
          <a:custGeom>
            <a:avLst/>
            <a:gdLst/>
            <a:ahLst/>
            <a:cxnLst/>
            <a:rect l="l" t="t" r="r" b="b"/>
            <a:pathLst>
              <a:path w="1892192" h="1892192">
                <a:moveTo>
                  <a:pt x="0" y="0"/>
                </a:moveTo>
                <a:lnTo>
                  <a:pt x="1892191" y="0"/>
                </a:lnTo>
                <a:lnTo>
                  <a:pt x="1892191" y="1892192"/>
                </a:lnTo>
                <a:lnTo>
                  <a:pt x="0" y="18921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37400" y="747395"/>
            <a:ext cx="8105354" cy="178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WHY THIS MATTERS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12985" y="1238182"/>
            <a:ext cx="4315747" cy="129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1"/>
              </a:lnSpc>
            </a:pPr>
            <a:r>
              <a:rPr lang="en-US" sz="249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Poor mental health lowers productivity, collaboration, and decision-making.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69072" y="3375917"/>
            <a:ext cx="4270801" cy="129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1"/>
              </a:lnSpc>
            </a:pPr>
            <a:r>
              <a:rPr lang="en-US" sz="249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Burnout drives turnover and high replacement costs </a:t>
            </a:r>
          </a:p>
          <a:p>
            <a:pPr algn="r">
              <a:lnSpc>
                <a:spcPts val="3491"/>
              </a:lnSpc>
            </a:pPr>
            <a:r>
              <a:rPr lang="en-US" sz="249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(50–200%).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12985" y="5531128"/>
            <a:ext cx="4317881" cy="129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1"/>
              </a:lnSpc>
            </a:pPr>
            <a:r>
              <a:rPr lang="en-US" sz="249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Leadership behaviors shape culture, trust, and psychological safety.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69072" y="7668862"/>
            <a:ext cx="4270801" cy="129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1"/>
              </a:lnSpc>
            </a:pPr>
            <a:r>
              <a:rPr lang="en-US" sz="249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Sustainable organizations embed well-being into strategy and accountability.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0742">
            <a:off x="3791069" y="-4116644"/>
            <a:ext cx="10705862" cy="18520287"/>
          </a:xfrm>
          <a:custGeom>
            <a:avLst/>
            <a:gdLst/>
            <a:ahLst/>
            <a:cxnLst/>
            <a:rect l="l" t="t" r="r" b="b"/>
            <a:pathLst>
              <a:path w="10705862" h="18520287">
                <a:moveTo>
                  <a:pt x="10284266" y="0"/>
                </a:moveTo>
                <a:lnTo>
                  <a:pt x="10705862" y="18283140"/>
                </a:lnTo>
                <a:lnTo>
                  <a:pt x="421596" y="18520288"/>
                </a:lnTo>
                <a:lnTo>
                  <a:pt x="0" y="237148"/>
                </a:lnTo>
                <a:lnTo>
                  <a:pt x="10284266" y="0"/>
                </a:lnTo>
                <a:close/>
              </a:path>
            </a:pathLst>
          </a:custGeom>
          <a:blipFill>
            <a:blip r:embed="rId2"/>
            <a:stretch>
              <a:fillRect l="-94160" r="-94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8447" y="3999593"/>
            <a:ext cx="5602795" cy="6102054"/>
          </a:xfrm>
          <a:custGeom>
            <a:avLst/>
            <a:gdLst/>
            <a:ahLst/>
            <a:cxnLst/>
            <a:rect l="l" t="t" r="r" b="b"/>
            <a:pathLst>
              <a:path w="5602795" h="6102054">
                <a:moveTo>
                  <a:pt x="0" y="0"/>
                </a:moveTo>
                <a:lnTo>
                  <a:pt x="5602795" y="0"/>
                </a:lnTo>
                <a:lnTo>
                  <a:pt x="5602795" y="6102054"/>
                </a:lnTo>
                <a:lnTo>
                  <a:pt x="0" y="61020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47548" y="1711230"/>
            <a:ext cx="3003142" cy="3689866"/>
            <a:chOff x="0" y="0"/>
            <a:chExt cx="790951" cy="9718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0951" cy="971816"/>
            </a:xfrm>
            <a:custGeom>
              <a:avLst/>
              <a:gdLst/>
              <a:ahLst/>
              <a:cxnLst/>
              <a:rect l="l" t="t" r="r" b="b"/>
              <a:pathLst>
                <a:path w="790951" h="971816">
                  <a:moveTo>
                    <a:pt x="77338" y="0"/>
                  </a:moveTo>
                  <a:lnTo>
                    <a:pt x="713613" y="0"/>
                  </a:lnTo>
                  <a:cubicBezTo>
                    <a:pt x="734124" y="0"/>
                    <a:pt x="753795" y="8148"/>
                    <a:pt x="768299" y="22652"/>
                  </a:cubicBezTo>
                  <a:cubicBezTo>
                    <a:pt x="782803" y="37156"/>
                    <a:pt x="790951" y="56827"/>
                    <a:pt x="790951" y="77338"/>
                  </a:cubicBezTo>
                  <a:lnTo>
                    <a:pt x="790951" y="894478"/>
                  </a:lnTo>
                  <a:cubicBezTo>
                    <a:pt x="790951" y="937191"/>
                    <a:pt x="756325" y="971816"/>
                    <a:pt x="713613" y="971816"/>
                  </a:cubicBezTo>
                  <a:lnTo>
                    <a:pt x="77338" y="971816"/>
                  </a:lnTo>
                  <a:cubicBezTo>
                    <a:pt x="34625" y="971816"/>
                    <a:pt x="0" y="937191"/>
                    <a:pt x="0" y="894478"/>
                  </a:cubicBezTo>
                  <a:lnTo>
                    <a:pt x="0" y="77338"/>
                  </a:lnTo>
                  <a:cubicBezTo>
                    <a:pt x="0" y="34625"/>
                    <a:pt x="34625" y="0"/>
                    <a:pt x="77338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790951" cy="1057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5915" y="477381"/>
            <a:ext cx="4306407" cy="1835606"/>
          </a:xfrm>
          <a:custGeom>
            <a:avLst/>
            <a:gdLst/>
            <a:ahLst/>
            <a:cxnLst/>
            <a:rect l="l" t="t" r="r" b="b"/>
            <a:pathLst>
              <a:path w="4306407" h="1835606">
                <a:moveTo>
                  <a:pt x="0" y="0"/>
                </a:moveTo>
                <a:lnTo>
                  <a:pt x="4306407" y="0"/>
                </a:lnTo>
                <a:lnTo>
                  <a:pt x="4306407" y="1835607"/>
                </a:lnTo>
                <a:lnTo>
                  <a:pt x="0" y="18356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767123"/>
            <a:ext cx="7577775" cy="311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  <a:spcBef>
                <a:spcPct val="0"/>
              </a:spcBef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OVERVIEW OF BEST PRACTICES &amp; GAPS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13663" y="2476138"/>
            <a:ext cx="2470911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EAPs, ERGs, incentives, wellness programs, surveys.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93406" y="981955"/>
            <a:ext cx="2111425" cy="85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3172" b="1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Common</a:t>
            </a:r>
          </a:p>
          <a:p>
            <a:pPr marL="0" lvl="0" indent="0" algn="l">
              <a:lnSpc>
                <a:spcPts val="3299"/>
              </a:lnSpc>
            </a:pPr>
            <a:r>
              <a:rPr lang="en-US" sz="3172" b="1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strategies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584521" y="1711230"/>
            <a:ext cx="3003142" cy="3689866"/>
            <a:chOff x="0" y="0"/>
            <a:chExt cx="790951" cy="9718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0951" cy="971816"/>
            </a:xfrm>
            <a:custGeom>
              <a:avLst/>
              <a:gdLst/>
              <a:ahLst/>
              <a:cxnLst/>
              <a:rect l="l" t="t" r="r" b="b"/>
              <a:pathLst>
                <a:path w="790951" h="971816">
                  <a:moveTo>
                    <a:pt x="77338" y="0"/>
                  </a:moveTo>
                  <a:lnTo>
                    <a:pt x="713613" y="0"/>
                  </a:lnTo>
                  <a:cubicBezTo>
                    <a:pt x="734124" y="0"/>
                    <a:pt x="753795" y="8148"/>
                    <a:pt x="768299" y="22652"/>
                  </a:cubicBezTo>
                  <a:cubicBezTo>
                    <a:pt x="782803" y="37156"/>
                    <a:pt x="790951" y="56827"/>
                    <a:pt x="790951" y="77338"/>
                  </a:cubicBezTo>
                  <a:lnTo>
                    <a:pt x="790951" y="894478"/>
                  </a:lnTo>
                  <a:cubicBezTo>
                    <a:pt x="790951" y="937191"/>
                    <a:pt x="756325" y="971816"/>
                    <a:pt x="713613" y="971816"/>
                  </a:cubicBezTo>
                  <a:lnTo>
                    <a:pt x="77338" y="971816"/>
                  </a:lnTo>
                  <a:cubicBezTo>
                    <a:pt x="34625" y="971816"/>
                    <a:pt x="0" y="937191"/>
                    <a:pt x="0" y="894478"/>
                  </a:cubicBezTo>
                  <a:lnTo>
                    <a:pt x="0" y="77338"/>
                  </a:lnTo>
                  <a:cubicBezTo>
                    <a:pt x="0" y="34625"/>
                    <a:pt x="34625" y="0"/>
                    <a:pt x="77338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790951" cy="1057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850636" y="2020098"/>
            <a:ext cx="2470911" cy="298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Many solutions are surface-level vs. addressing root causes.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768045" y="6222456"/>
            <a:ext cx="3003142" cy="3689866"/>
            <a:chOff x="0" y="0"/>
            <a:chExt cx="790951" cy="9718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0951" cy="971816"/>
            </a:xfrm>
            <a:custGeom>
              <a:avLst/>
              <a:gdLst/>
              <a:ahLst/>
              <a:cxnLst/>
              <a:rect l="l" t="t" r="r" b="b"/>
              <a:pathLst>
                <a:path w="790951" h="971816">
                  <a:moveTo>
                    <a:pt x="77338" y="0"/>
                  </a:moveTo>
                  <a:lnTo>
                    <a:pt x="713613" y="0"/>
                  </a:lnTo>
                  <a:cubicBezTo>
                    <a:pt x="734124" y="0"/>
                    <a:pt x="753795" y="8148"/>
                    <a:pt x="768299" y="22652"/>
                  </a:cubicBezTo>
                  <a:cubicBezTo>
                    <a:pt x="782803" y="37156"/>
                    <a:pt x="790951" y="56827"/>
                    <a:pt x="790951" y="77338"/>
                  </a:cubicBezTo>
                  <a:lnTo>
                    <a:pt x="790951" y="894478"/>
                  </a:lnTo>
                  <a:cubicBezTo>
                    <a:pt x="790951" y="937191"/>
                    <a:pt x="756325" y="971816"/>
                    <a:pt x="713613" y="971816"/>
                  </a:cubicBezTo>
                  <a:lnTo>
                    <a:pt x="77338" y="971816"/>
                  </a:lnTo>
                  <a:cubicBezTo>
                    <a:pt x="34625" y="971816"/>
                    <a:pt x="0" y="937191"/>
                    <a:pt x="0" y="894478"/>
                  </a:cubicBezTo>
                  <a:lnTo>
                    <a:pt x="0" y="77338"/>
                  </a:lnTo>
                  <a:cubicBezTo>
                    <a:pt x="0" y="34625"/>
                    <a:pt x="34625" y="0"/>
                    <a:pt x="77338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790951" cy="1057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170818" y="6222456"/>
            <a:ext cx="3003142" cy="3689866"/>
            <a:chOff x="0" y="0"/>
            <a:chExt cx="790951" cy="9718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0951" cy="971816"/>
            </a:xfrm>
            <a:custGeom>
              <a:avLst/>
              <a:gdLst/>
              <a:ahLst/>
              <a:cxnLst/>
              <a:rect l="l" t="t" r="r" b="b"/>
              <a:pathLst>
                <a:path w="790951" h="971816">
                  <a:moveTo>
                    <a:pt x="77338" y="0"/>
                  </a:moveTo>
                  <a:lnTo>
                    <a:pt x="713613" y="0"/>
                  </a:lnTo>
                  <a:cubicBezTo>
                    <a:pt x="734124" y="0"/>
                    <a:pt x="753795" y="8148"/>
                    <a:pt x="768299" y="22652"/>
                  </a:cubicBezTo>
                  <a:cubicBezTo>
                    <a:pt x="782803" y="37156"/>
                    <a:pt x="790951" y="56827"/>
                    <a:pt x="790951" y="77338"/>
                  </a:cubicBezTo>
                  <a:lnTo>
                    <a:pt x="790951" y="894478"/>
                  </a:lnTo>
                  <a:cubicBezTo>
                    <a:pt x="790951" y="937191"/>
                    <a:pt x="756325" y="971816"/>
                    <a:pt x="713613" y="971816"/>
                  </a:cubicBezTo>
                  <a:lnTo>
                    <a:pt x="77338" y="971816"/>
                  </a:lnTo>
                  <a:cubicBezTo>
                    <a:pt x="34625" y="971816"/>
                    <a:pt x="0" y="937191"/>
                    <a:pt x="0" y="894478"/>
                  </a:cubicBezTo>
                  <a:lnTo>
                    <a:pt x="0" y="77338"/>
                  </a:lnTo>
                  <a:cubicBezTo>
                    <a:pt x="0" y="34625"/>
                    <a:pt x="34625" y="0"/>
                    <a:pt x="77338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790951" cy="1057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73592" y="6222456"/>
            <a:ext cx="3003142" cy="3689866"/>
            <a:chOff x="0" y="0"/>
            <a:chExt cx="790951" cy="97181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0951" cy="971816"/>
            </a:xfrm>
            <a:custGeom>
              <a:avLst/>
              <a:gdLst/>
              <a:ahLst/>
              <a:cxnLst/>
              <a:rect l="l" t="t" r="r" b="b"/>
              <a:pathLst>
                <a:path w="790951" h="971816">
                  <a:moveTo>
                    <a:pt x="77338" y="0"/>
                  </a:moveTo>
                  <a:lnTo>
                    <a:pt x="713613" y="0"/>
                  </a:lnTo>
                  <a:cubicBezTo>
                    <a:pt x="734124" y="0"/>
                    <a:pt x="753795" y="8148"/>
                    <a:pt x="768299" y="22652"/>
                  </a:cubicBezTo>
                  <a:cubicBezTo>
                    <a:pt x="782803" y="37156"/>
                    <a:pt x="790951" y="56827"/>
                    <a:pt x="790951" y="77338"/>
                  </a:cubicBezTo>
                  <a:lnTo>
                    <a:pt x="790951" y="894478"/>
                  </a:lnTo>
                  <a:cubicBezTo>
                    <a:pt x="790951" y="937191"/>
                    <a:pt x="756325" y="971816"/>
                    <a:pt x="713613" y="971816"/>
                  </a:cubicBezTo>
                  <a:lnTo>
                    <a:pt x="77338" y="971816"/>
                  </a:lnTo>
                  <a:cubicBezTo>
                    <a:pt x="34625" y="971816"/>
                    <a:pt x="0" y="937191"/>
                    <a:pt x="0" y="894478"/>
                  </a:cubicBezTo>
                  <a:lnTo>
                    <a:pt x="0" y="77338"/>
                  </a:lnTo>
                  <a:cubicBezTo>
                    <a:pt x="0" y="34625"/>
                    <a:pt x="34625" y="0"/>
                    <a:pt x="77338" y="0"/>
                  </a:cubicBezTo>
                  <a:close/>
                </a:path>
              </a:pathLst>
            </a:custGeom>
            <a:solidFill>
              <a:srgbClr val="4C63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790951" cy="1057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116412" y="5304653"/>
            <a:ext cx="4306407" cy="1835606"/>
          </a:xfrm>
          <a:custGeom>
            <a:avLst/>
            <a:gdLst/>
            <a:ahLst/>
            <a:cxnLst/>
            <a:rect l="l" t="t" r="r" b="b"/>
            <a:pathLst>
              <a:path w="4306407" h="1835606">
                <a:moveTo>
                  <a:pt x="0" y="0"/>
                </a:moveTo>
                <a:lnTo>
                  <a:pt x="4306407" y="0"/>
                </a:lnTo>
                <a:lnTo>
                  <a:pt x="4306407" y="1835606"/>
                </a:lnTo>
                <a:lnTo>
                  <a:pt x="0" y="18356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5018589" y="6014014"/>
            <a:ext cx="2536478" cy="44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</a:pPr>
            <a:r>
              <a:rPr lang="en-US" sz="3172" b="1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Opportunity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06942" y="6531324"/>
            <a:ext cx="2749501" cy="298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Barriers include limited leadership buy-in, time, &amp; budget constraints.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49118" y="6767195"/>
            <a:ext cx="2679478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Culture often conflicts with well-being (always-on expectations).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90729" y="7054534"/>
            <a:ext cx="2757773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Shift from programs to culture, leadership, &amp; accountability.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1785" r="-824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21843" y="240153"/>
            <a:ext cx="8666157" cy="311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  <a:spcBef>
                <a:spcPct val="0"/>
              </a:spcBef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IMPLEMENTATION STRATEGY</a:t>
            </a:r>
          </a:p>
        </p:txBody>
      </p:sp>
      <p:sp>
        <p:nvSpPr>
          <p:cNvPr id="4" name="Freeform 4"/>
          <p:cNvSpPr/>
          <p:nvPr/>
        </p:nvSpPr>
        <p:spPr>
          <a:xfrm>
            <a:off x="10579892" y="3183191"/>
            <a:ext cx="7091232" cy="7169444"/>
          </a:xfrm>
          <a:custGeom>
            <a:avLst/>
            <a:gdLst/>
            <a:ahLst/>
            <a:cxnLst/>
            <a:rect l="l" t="t" r="r" b="b"/>
            <a:pathLst>
              <a:path w="7091232" h="7169444">
                <a:moveTo>
                  <a:pt x="0" y="0"/>
                </a:moveTo>
                <a:lnTo>
                  <a:pt x="7091232" y="0"/>
                </a:lnTo>
                <a:lnTo>
                  <a:pt x="7091232" y="7169444"/>
                </a:lnTo>
                <a:lnTo>
                  <a:pt x="0" y="71694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33450" y="753190"/>
            <a:ext cx="7484864" cy="1207226"/>
            <a:chOff x="0" y="0"/>
            <a:chExt cx="9979818" cy="1609635"/>
          </a:xfrm>
        </p:grpSpPr>
        <p:grpSp>
          <p:nvGrpSpPr>
            <p:cNvPr id="6" name="Group 6"/>
            <p:cNvGrpSpPr/>
            <p:nvPr/>
          </p:nvGrpSpPr>
          <p:grpSpPr>
            <a:xfrm>
              <a:off x="81603" y="0"/>
              <a:ext cx="9898216" cy="1609635"/>
              <a:chOff x="0" y="0"/>
              <a:chExt cx="1955203" cy="3179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55203" cy="317953"/>
              </a:xfrm>
              <a:custGeom>
                <a:avLst/>
                <a:gdLst/>
                <a:ahLst/>
                <a:cxnLst/>
                <a:rect l="l" t="t" r="r" b="b"/>
                <a:pathLst>
                  <a:path w="1955203" h="317953">
                    <a:moveTo>
                      <a:pt x="31286" y="0"/>
                    </a:moveTo>
                    <a:lnTo>
                      <a:pt x="1923917" y="0"/>
                    </a:lnTo>
                    <a:cubicBezTo>
                      <a:pt x="1941196" y="0"/>
                      <a:pt x="1955203" y="14007"/>
                      <a:pt x="1955203" y="31286"/>
                    </a:cubicBezTo>
                    <a:lnTo>
                      <a:pt x="1955203" y="286666"/>
                    </a:lnTo>
                    <a:cubicBezTo>
                      <a:pt x="1955203" y="303945"/>
                      <a:pt x="1941196" y="317953"/>
                      <a:pt x="1923917" y="317953"/>
                    </a:cubicBezTo>
                    <a:lnTo>
                      <a:pt x="31286" y="317953"/>
                    </a:lnTo>
                    <a:cubicBezTo>
                      <a:pt x="14007" y="317953"/>
                      <a:pt x="0" y="303945"/>
                      <a:pt x="0" y="286666"/>
                    </a:cubicBezTo>
                    <a:lnTo>
                      <a:pt x="0" y="31286"/>
                    </a:lnTo>
                    <a:cubicBezTo>
                      <a:pt x="0" y="14007"/>
                      <a:pt x="14007" y="0"/>
                      <a:pt x="31286" y="0"/>
                    </a:cubicBezTo>
                    <a:close/>
                  </a:path>
                </a:pathLst>
              </a:custGeom>
              <a:solidFill>
                <a:srgbClr val="718FA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1955203" cy="403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946853" cy="1346670"/>
              <a:chOff x="0" y="0"/>
              <a:chExt cx="820307" cy="279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20307" cy="279890"/>
              </a:xfrm>
              <a:custGeom>
                <a:avLst/>
                <a:gdLst/>
                <a:ahLst/>
                <a:cxnLst/>
                <a:rect l="l" t="t" r="r" b="b"/>
                <a:pathLst>
                  <a:path w="820307" h="279890">
                    <a:moveTo>
                      <a:pt x="78462" y="0"/>
                    </a:moveTo>
                    <a:lnTo>
                      <a:pt x="741846" y="0"/>
                    </a:lnTo>
                    <a:cubicBezTo>
                      <a:pt x="785179" y="0"/>
                      <a:pt x="820307" y="35129"/>
                      <a:pt x="820307" y="78462"/>
                    </a:cubicBezTo>
                    <a:lnTo>
                      <a:pt x="820307" y="201428"/>
                    </a:lnTo>
                    <a:cubicBezTo>
                      <a:pt x="820307" y="244761"/>
                      <a:pt x="785179" y="279890"/>
                      <a:pt x="741846" y="279890"/>
                    </a:cubicBezTo>
                    <a:lnTo>
                      <a:pt x="78462" y="279890"/>
                    </a:lnTo>
                    <a:cubicBezTo>
                      <a:pt x="35129" y="279890"/>
                      <a:pt x="0" y="244761"/>
                      <a:pt x="0" y="201428"/>
                    </a:cubicBezTo>
                    <a:lnTo>
                      <a:pt x="0" y="78462"/>
                    </a:lnTo>
                    <a:cubicBezTo>
                      <a:pt x="0" y="35129"/>
                      <a:pt x="35129" y="0"/>
                      <a:pt x="78462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76200" cap="rnd">
                <a:solidFill>
                  <a:srgbClr val="E5E7E9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85725"/>
                <a:ext cx="820307" cy="3656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59233" y="208172"/>
              <a:ext cx="3228387" cy="90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280" b="1" spc="-45">
                  <a:solidFill>
                    <a:srgbClr val="4C637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Leadership Accountability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337709" y="365016"/>
              <a:ext cx="5362694" cy="870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08"/>
                </a:lnSpc>
              </a:pPr>
              <a:r>
                <a:rPr lang="en-US" sz="2200" spc="-4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Model and measure well-being behaviors.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4652" y="2678190"/>
            <a:ext cx="7423662" cy="1207226"/>
            <a:chOff x="0" y="0"/>
            <a:chExt cx="1955203" cy="3179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3450" y="2678190"/>
            <a:ext cx="2960140" cy="1010003"/>
            <a:chOff x="0" y="0"/>
            <a:chExt cx="820307" cy="279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0307" cy="279890"/>
            </a:xfrm>
            <a:custGeom>
              <a:avLst/>
              <a:gdLst/>
              <a:ahLst/>
              <a:cxnLst/>
              <a:rect l="l" t="t" r="r" b="b"/>
              <a:pathLst>
                <a:path w="820307" h="279890">
                  <a:moveTo>
                    <a:pt x="78462" y="0"/>
                  </a:moveTo>
                  <a:lnTo>
                    <a:pt x="741846" y="0"/>
                  </a:lnTo>
                  <a:cubicBezTo>
                    <a:pt x="785179" y="0"/>
                    <a:pt x="820307" y="35129"/>
                    <a:pt x="820307" y="78462"/>
                  </a:cubicBezTo>
                  <a:lnTo>
                    <a:pt x="820307" y="201428"/>
                  </a:lnTo>
                  <a:cubicBezTo>
                    <a:pt x="820307" y="244761"/>
                    <a:pt x="785179" y="279890"/>
                    <a:pt x="741846" y="279890"/>
                  </a:cubicBezTo>
                  <a:lnTo>
                    <a:pt x="78462" y="279890"/>
                  </a:lnTo>
                  <a:cubicBezTo>
                    <a:pt x="35129" y="279890"/>
                    <a:pt x="0" y="244761"/>
                    <a:pt x="0" y="201428"/>
                  </a:cubicBezTo>
                  <a:lnTo>
                    <a:pt x="0" y="78462"/>
                  </a:lnTo>
                  <a:cubicBezTo>
                    <a:pt x="0" y="35129"/>
                    <a:pt x="35129" y="0"/>
                    <a:pt x="78462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820307" cy="365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4652" y="4609316"/>
            <a:ext cx="7423662" cy="1207226"/>
            <a:chOff x="0" y="0"/>
            <a:chExt cx="1955203" cy="31795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3450" y="4609316"/>
            <a:ext cx="2960140" cy="1010003"/>
            <a:chOff x="0" y="0"/>
            <a:chExt cx="820307" cy="279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20307" cy="279890"/>
            </a:xfrm>
            <a:custGeom>
              <a:avLst/>
              <a:gdLst/>
              <a:ahLst/>
              <a:cxnLst/>
              <a:rect l="l" t="t" r="r" b="b"/>
              <a:pathLst>
                <a:path w="820307" h="279890">
                  <a:moveTo>
                    <a:pt x="78462" y="0"/>
                  </a:moveTo>
                  <a:lnTo>
                    <a:pt x="741846" y="0"/>
                  </a:lnTo>
                  <a:cubicBezTo>
                    <a:pt x="785179" y="0"/>
                    <a:pt x="820307" y="35129"/>
                    <a:pt x="820307" y="78462"/>
                  </a:cubicBezTo>
                  <a:lnTo>
                    <a:pt x="820307" y="201428"/>
                  </a:lnTo>
                  <a:cubicBezTo>
                    <a:pt x="820307" y="244761"/>
                    <a:pt x="785179" y="279890"/>
                    <a:pt x="741846" y="279890"/>
                  </a:cubicBezTo>
                  <a:lnTo>
                    <a:pt x="78462" y="279890"/>
                  </a:lnTo>
                  <a:cubicBezTo>
                    <a:pt x="35129" y="279890"/>
                    <a:pt x="0" y="244761"/>
                    <a:pt x="0" y="201428"/>
                  </a:cubicBezTo>
                  <a:lnTo>
                    <a:pt x="0" y="78462"/>
                  </a:lnTo>
                  <a:cubicBezTo>
                    <a:pt x="0" y="35129"/>
                    <a:pt x="35129" y="0"/>
                    <a:pt x="78462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820307" cy="365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4652" y="6540442"/>
            <a:ext cx="7423662" cy="1207226"/>
            <a:chOff x="0" y="0"/>
            <a:chExt cx="1955203" cy="31795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33450" y="6540442"/>
            <a:ext cx="2960140" cy="1010003"/>
            <a:chOff x="0" y="0"/>
            <a:chExt cx="820307" cy="27989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20307" cy="279890"/>
            </a:xfrm>
            <a:custGeom>
              <a:avLst/>
              <a:gdLst/>
              <a:ahLst/>
              <a:cxnLst/>
              <a:rect l="l" t="t" r="r" b="b"/>
              <a:pathLst>
                <a:path w="820307" h="279890">
                  <a:moveTo>
                    <a:pt x="78462" y="0"/>
                  </a:moveTo>
                  <a:lnTo>
                    <a:pt x="741846" y="0"/>
                  </a:lnTo>
                  <a:cubicBezTo>
                    <a:pt x="785179" y="0"/>
                    <a:pt x="820307" y="35129"/>
                    <a:pt x="820307" y="78462"/>
                  </a:cubicBezTo>
                  <a:lnTo>
                    <a:pt x="820307" y="201428"/>
                  </a:lnTo>
                  <a:cubicBezTo>
                    <a:pt x="820307" y="244761"/>
                    <a:pt x="785179" y="279890"/>
                    <a:pt x="741846" y="279890"/>
                  </a:cubicBezTo>
                  <a:lnTo>
                    <a:pt x="78462" y="279890"/>
                  </a:lnTo>
                  <a:cubicBezTo>
                    <a:pt x="35129" y="279890"/>
                    <a:pt x="0" y="244761"/>
                    <a:pt x="0" y="201428"/>
                  </a:cubicBezTo>
                  <a:lnTo>
                    <a:pt x="0" y="78462"/>
                  </a:lnTo>
                  <a:cubicBezTo>
                    <a:pt x="0" y="35129"/>
                    <a:pt x="35129" y="0"/>
                    <a:pt x="78462" y="0"/>
                  </a:cubicBezTo>
                  <a:close/>
                </a:path>
              </a:pathLst>
            </a:custGeom>
            <a:solidFill>
              <a:srgbClr val="FFDE59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85725"/>
              <a:ext cx="820307" cy="365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94652" y="8306244"/>
            <a:ext cx="7423662" cy="1207226"/>
            <a:chOff x="0" y="0"/>
            <a:chExt cx="1955203" cy="31795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55203" cy="317953"/>
            </a:xfrm>
            <a:custGeom>
              <a:avLst/>
              <a:gdLst/>
              <a:ahLst/>
              <a:cxnLst/>
              <a:rect l="l" t="t" r="r" b="b"/>
              <a:pathLst>
                <a:path w="1955203" h="317953">
                  <a:moveTo>
                    <a:pt x="31286" y="0"/>
                  </a:moveTo>
                  <a:lnTo>
                    <a:pt x="1923917" y="0"/>
                  </a:lnTo>
                  <a:cubicBezTo>
                    <a:pt x="1941196" y="0"/>
                    <a:pt x="1955203" y="14007"/>
                    <a:pt x="1955203" y="31286"/>
                  </a:cubicBezTo>
                  <a:lnTo>
                    <a:pt x="1955203" y="286666"/>
                  </a:lnTo>
                  <a:cubicBezTo>
                    <a:pt x="1955203" y="303945"/>
                    <a:pt x="1941196" y="317953"/>
                    <a:pt x="1923917" y="317953"/>
                  </a:cubicBezTo>
                  <a:lnTo>
                    <a:pt x="31286" y="317953"/>
                  </a:lnTo>
                  <a:cubicBezTo>
                    <a:pt x="14007" y="317953"/>
                    <a:pt x="0" y="303945"/>
                    <a:pt x="0" y="286666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85725"/>
              <a:ext cx="1955203" cy="403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42975" y="8296719"/>
            <a:ext cx="7275302" cy="1062706"/>
            <a:chOff x="0" y="0"/>
            <a:chExt cx="1916129" cy="279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6129" cy="279890"/>
            </a:xfrm>
            <a:custGeom>
              <a:avLst/>
              <a:gdLst/>
              <a:ahLst/>
              <a:cxnLst/>
              <a:rect l="l" t="t" r="r" b="b"/>
              <a:pathLst>
                <a:path w="1916129" h="279890">
                  <a:moveTo>
                    <a:pt x="31924" y="0"/>
                  </a:moveTo>
                  <a:lnTo>
                    <a:pt x="1884205" y="0"/>
                  </a:lnTo>
                  <a:cubicBezTo>
                    <a:pt x="1901836" y="0"/>
                    <a:pt x="1916129" y="14293"/>
                    <a:pt x="1916129" y="31924"/>
                  </a:cubicBezTo>
                  <a:lnTo>
                    <a:pt x="1916129" y="247966"/>
                  </a:lnTo>
                  <a:cubicBezTo>
                    <a:pt x="1916129" y="265597"/>
                    <a:pt x="1901836" y="279890"/>
                    <a:pt x="1884205" y="279890"/>
                  </a:cubicBezTo>
                  <a:lnTo>
                    <a:pt x="31924" y="279890"/>
                  </a:lnTo>
                  <a:cubicBezTo>
                    <a:pt x="14293" y="279890"/>
                    <a:pt x="0" y="265597"/>
                    <a:pt x="0" y="247966"/>
                  </a:cubicBezTo>
                  <a:lnTo>
                    <a:pt x="0" y="31924"/>
                  </a:lnTo>
                  <a:cubicBezTo>
                    <a:pt x="0" y="14293"/>
                    <a:pt x="14293" y="0"/>
                    <a:pt x="31924" y="0"/>
                  </a:cubicBezTo>
                  <a:close/>
                </a:path>
              </a:pathLst>
            </a:custGeom>
            <a:solidFill>
              <a:srgbClr val="A4E7FB"/>
            </a:solidFill>
            <a:ln w="76200" cap="rnd">
              <a:solidFill>
                <a:srgbClr val="E5E7E9"/>
              </a:solidFill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85725"/>
              <a:ext cx="1916129" cy="365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14839" y="329803"/>
            <a:ext cx="846773" cy="84677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8EA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676558" y="401048"/>
            <a:ext cx="704283" cy="704283"/>
          </a:xfrm>
          <a:custGeom>
            <a:avLst/>
            <a:gdLst/>
            <a:ahLst/>
            <a:cxnLst/>
            <a:rect l="l" t="t" r="r" b="b"/>
            <a:pathLst>
              <a:path w="704283" h="704283">
                <a:moveTo>
                  <a:pt x="0" y="0"/>
                </a:moveTo>
                <a:lnTo>
                  <a:pt x="704284" y="0"/>
                </a:lnTo>
                <a:lnTo>
                  <a:pt x="704284" y="704283"/>
                </a:lnTo>
                <a:lnTo>
                  <a:pt x="0" y="7042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614839" y="2254804"/>
            <a:ext cx="846773" cy="846773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8EA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676558" y="2326048"/>
            <a:ext cx="704283" cy="704283"/>
          </a:xfrm>
          <a:custGeom>
            <a:avLst/>
            <a:gdLst/>
            <a:ahLst/>
            <a:cxnLst/>
            <a:rect l="l" t="t" r="r" b="b"/>
            <a:pathLst>
              <a:path w="704283" h="704283">
                <a:moveTo>
                  <a:pt x="0" y="0"/>
                </a:moveTo>
                <a:lnTo>
                  <a:pt x="704284" y="0"/>
                </a:lnTo>
                <a:lnTo>
                  <a:pt x="704284" y="704284"/>
                </a:lnTo>
                <a:lnTo>
                  <a:pt x="0" y="704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614839" y="6117056"/>
            <a:ext cx="846773" cy="846773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8EA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676558" y="6188300"/>
            <a:ext cx="704283" cy="704283"/>
          </a:xfrm>
          <a:custGeom>
            <a:avLst/>
            <a:gdLst/>
            <a:ahLst/>
            <a:cxnLst/>
            <a:rect l="l" t="t" r="r" b="b"/>
            <a:pathLst>
              <a:path w="704283" h="704283">
                <a:moveTo>
                  <a:pt x="0" y="0"/>
                </a:moveTo>
                <a:lnTo>
                  <a:pt x="704284" y="0"/>
                </a:lnTo>
                <a:lnTo>
                  <a:pt x="704284" y="704284"/>
                </a:lnTo>
                <a:lnTo>
                  <a:pt x="0" y="704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605314" y="4185930"/>
            <a:ext cx="846773" cy="846773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8EA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676558" y="4257174"/>
            <a:ext cx="704283" cy="704283"/>
          </a:xfrm>
          <a:custGeom>
            <a:avLst/>
            <a:gdLst/>
            <a:ahLst/>
            <a:cxnLst/>
            <a:rect l="l" t="t" r="r" b="b"/>
            <a:pathLst>
              <a:path w="704283" h="704283">
                <a:moveTo>
                  <a:pt x="0" y="0"/>
                </a:moveTo>
                <a:lnTo>
                  <a:pt x="704284" y="0"/>
                </a:lnTo>
                <a:lnTo>
                  <a:pt x="704284" y="704284"/>
                </a:lnTo>
                <a:lnTo>
                  <a:pt x="0" y="704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4" name="TextBox 54"/>
          <p:cNvSpPr txBox="1"/>
          <p:nvPr/>
        </p:nvSpPr>
        <p:spPr>
          <a:xfrm>
            <a:off x="1202875" y="2992504"/>
            <a:ext cx="2421290" cy="36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280" b="1" spc="-45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Work Design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186732" y="2950875"/>
            <a:ext cx="4022021" cy="65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Align workload, expectations, &amp; meeting norms.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16934" y="4762727"/>
            <a:ext cx="2421290" cy="68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280" b="1" spc="-45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Accessible Resources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186732" y="4880697"/>
            <a:ext cx="4231582" cy="65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Centralized, easy-to-use support.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16934" y="6692842"/>
            <a:ext cx="2421290" cy="68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280" b="1" spc="-45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Culture &amp; Communication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186732" y="6953936"/>
            <a:ext cx="4022021" cy="34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200" spc="-4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Normalize well-being daily.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64384" y="8466503"/>
            <a:ext cx="6832484" cy="7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2400" b="1" spc="-48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Focusing on prevention, integration, and shared responsibility.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0742">
            <a:off x="3791069" y="-4116644"/>
            <a:ext cx="10705862" cy="18520287"/>
          </a:xfrm>
          <a:custGeom>
            <a:avLst/>
            <a:gdLst/>
            <a:ahLst/>
            <a:cxnLst/>
            <a:rect l="l" t="t" r="r" b="b"/>
            <a:pathLst>
              <a:path w="10705862" h="18520287">
                <a:moveTo>
                  <a:pt x="10284266" y="0"/>
                </a:moveTo>
                <a:lnTo>
                  <a:pt x="10705862" y="18283140"/>
                </a:lnTo>
                <a:lnTo>
                  <a:pt x="421596" y="18520288"/>
                </a:lnTo>
                <a:lnTo>
                  <a:pt x="0" y="237148"/>
                </a:lnTo>
                <a:lnTo>
                  <a:pt x="10284266" y="0"/>
                </a:lnTo>
                <a:close/>
              </a:path>
            </a:pathLst>
          </a:custGeom>
          <a:blipFill>
            <a:blip r:embed="rId2"/>
            <a:stretch>
              <a:fillRect l="-94160" r="-94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32576" y="2358189"/>
            <a:ext cx="5951157" cy="7925270"/>
          </a:xfrm>
          <a:custGeom>
            <a:avLst/>
            <a:gdLst/>
            <a:ahLst/>
            <a:cxnLst/>
            <a:rect l="l" t="t" r="r" b="b"/>
            <a:pathLst>
              <a:path w="5951157" h="7925270">
                <a:moveTo>
                  <a:pt x="0" y="0"/>
                </a:moveTo>
                <a:lnTo>
                  <a:pt x="5951157" y="0"/>
                </a:lnTo>
                <a:lnTo>
                  <a:pt x="5951157" y="7925270"/>
                </a:lnTo>
                <a:lnTo>
                  <a:pt x="0" y="79252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02173" y="792259"/>
            <a:ext cx="1132848" cy="1176985"/>
          </a:xfrm>
          <a:custGeom>
            <a:avLst/>
            <a:gdLst/>
            <a:ahLst/>
            <a:cxnLst/>
            <a:rect l="l" t="t" r="r" b="b"/>
            <a:pathLst>
              <a:path w="1132848" h="1176985">
                <a:moveTo>
                  <a:pt x="0" y="0"/>
                </a:moveTo>
                <a:lnTo>
                  <a:pt x="1132849" y="0"/>
                </a:lnTo>
                <a:lnTo>
                  <a:pt x="1132849" y="1176986"/>
                </a:lnTo>
                <a:lnTo>
                  <a:pt x="0" y="1176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02173" y="4968900"/>
            <a:ext cx="1132848" cy="1132848"/>
          </a:xfrm>
          <a:custGeom>
            <a:avLst/>
            <a:gdLst/>
            <a:ahLst/>
            <a:cxnLst/>
            <a:rect l="l" t="t" r="r" b="b"/>
            <a:pathLst>
              <a:path w="1132848" h="1132848">
                <a:moveTo>
                  <a:pt x="0" y="0"/>
                </a:moveTo>
                <a:lnTo>
                  <a:pt x="1132849" y="0"/>
                </a:lnTo>
                <a:lnTo>
                  <a:pt x="1132849" y="1132849"/>
                </a:lnTo>
                <a:lnTo>
                  <a:pt x="0" y="11328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03385" y="2945228"/>
            <a:ext cx="1132848" cy="1045053"/>
          </a:xfrm>
          <a:custGeom>
            <a:avLst/>
            <a:gdLst/>
            <a:ahLst/>
            <a:cxnLst/>
            <a:rect l="l" t="t" r="r" b="b"/>
            <a:pathLst>
              <a:path w="1132848" h="1045053">
                <a:moveTo>
                  <a:pt x="0" y="0"/>
                </a:moveTo>
                <a:lnTo>
                  <a:pt x="1132849" y="0"/>
                </a:lnTo>
                <a:lnTo>
                  <a:pt x="1132849" y="1045052"/>
                </a:lnTo>
                <a:lnTo>
                  <a:pt x="0" y="10450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924616" y="2185683"/>
            <a:ext cx="4887962" cy="1519090"/>
            <a:chOff x="0" y="0"/>
            <a:chExt cx="6517283" cy="2025453"/>
          </a:xfrm>
        </p:grpSpPr>
        <p:grpSp>
          <p:nvGrpSpPr>
            <p:cNvPr id="8" name="Group 8"/>
            <p:cNvGrpSpPr/>
            <p:nvPr/>
          </p:nvGrpSpPr>
          <p:grpSpPr>
            <a:xfrm>
              <a:off x="1574197" y="0"/>
              <a:ext cx="3368888" cy="772927"/>
              <a:chOff x="0" y="0"/>
              <a:chExt cx="665459" cy="15267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65459" cy="152677"/>
              </a:xfrm>
              <a:custGeom>
                <a:avLst/>
                <a:gdLst/>
                <a:ahLst/>
                <a:cxnLst/>
                <a:rect l="l" t="t" r="r" b="b"/>
                <a:pathLst>
                  <a:path w="665459" h="152677">
                    <a:moveTo>
                      <a:pt x="76338" y="0"/>
                    </a:moveTo>
                    <a:lnTo>
                      <a:pt x="589121" y="0"/>
                    </a:lnTo>
                    <a:cubicBezTo>
                      <a:pt x="631282" y="0"/>
                      <a:pt x="665459" y="34178"/>
                      <a:pt x="665459" y="76338"/>
                    </a:cubicBezTo>
                    <a:lnTo>
                      <a:pt x="665459" y="76338"/>
                    </a:lnTo>
                    <a:cubicBezTo>
                      <a:pt x="665459" y="118499"/>
                      <a:pt x="631282" y="152677"/>
                      <a:pt x="589121" y="152677"/>
                    </a:cubicBezTo>
                    <a:lnTo>
                      <a:pt x="76338" y="152677"/>
                    </a:lnTo>
                    <a:cubicBezTo>
                      <a:pt x="34178" y="152677"/>
                      <a:pt x="0" y="118499"/>
                      <a:pt x="0" y="76338"/>
                    </a:cubicBezTo>
                    <a:lnTo>
                      <a:pt x="0" y="76338"/>
                    </a:lnTo>
                    <a:cubicBezTo>
                      <a:pt x="0" y="34178"/>
                      <a:pt x="34178" y="0"/>
                      <a:pt x="76338" y="0"/>
                    </a:cubicBezTo>
                    <a:close/>
                  </a:path>
                </a:pathLst>
              </a:custGeom>
              <a:solidFill>
                <a:srgbClr val="55D497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665459" cy="238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068340" y="80876"/>
              <a:ext cx="2380603" cy="544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 b="1">
                  <a:solidFill>
                    <a:srgbClr val="344B6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Executives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22152"/>
              <a:ext cx="6517283" cy="1103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>
                  <a:solidFill>
                    <a:srgbClr val="344B60"/>
                  </a:solidFill>
                  <a:latin typeface="Poppins"/>
                  <a:ea typeface="Poppins"/>
                  <a:cs typeface="Poppins"/>
                  <a:sym typeface="Poppins"/>
                </a:rPr>
                <a:t>Set tone, allocate resources, model behavior.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25828" y="4209355"/>
            <a:ext cx="4887962" cy="1519090"/>
            <a:chOff x="0" y="0"/>
            <a:chExt cx="6517283" cy="2025453"/>
          </a:xfrm>
        </p:grpSpPr>
        <p:grpSp>
          <p:nvGrpSpPr>
            <p:cNvPr id="14" name="Group 14"/>
            <p:cNvGrpSpPr/>
            <p:nvPr/>
          </p:nvGrpSpPr>
          <p:grpSpPr>
            <a:xfrm>
              <a:off x="1574197" y="0"/>
              <a:ext cx="3368888" cy="772927"/>
              <a:chOff x="0" y="0"/>
              <a:chExt cx="665459" cy="15267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65459" cy="152677"/>
              </a:xfrm>
              <a:custGeom>
                <a:avLst/>
                <a:gdLst/>
                <a:ahLst/>
                <a:cxnLst/>
                <a:rect l="l" t="t" r="r" b="b"/>
                <a:pathLst>
                  <a:path w="665459" h="152677">
                    <a:moveTo>
                      <a:pt x="76338" y="0"/>
                    </a:moveTo>
                    <a:lnTo>
                      <a:pt x="589121" y="0"/>
                    </a:lnTo>
                    <a:cubicBezTo>
                      <a:pt x="631282" y="0"/>
                      <a:pt x="665459" y="34178"/>
                      <a:pt x="665459" y="76338"/>
                    </a:cubicBezTo>
                    <a:lnTo>
                      <a:pt x="665459" y="76338"/>
                    </a:lnTo>
                    <a:cubicBezTo>
                      <a:pt x="665459" y="118499"/>
                      <a:pt x="631282" y="152677"/>
                      <a:pt x="589121" y="152677"/>
                    </a:cubicBezTo>
                    <a:lnTo>
                      <a:pt x="76338" y="152677"/>
                    </a:lnTo>
                    <a:cubicBezTo>
                      <a:pt x="34178" y="152677"/>
                      <a:pt x="0" y="118499"/>
                      <a:pt x="0" y="76338"/>
                    </a:cubicBezTo>
                    <a:lnTo>
                      <a:pt x="0" y="76338"/>
                    </a:lnTo>
                    <a:cubicBezTo>
                      <a:pt x="0" y="34178"/>
                      <a:pt x="34178" y="0"/>
                      <a:pt x="76338" y="0"/>
                    </a:cubicBezTo>
                    <a:close/>
                  </a:path>
                </a:pathLst>
              </a:custGeom>
              <a:solidFill>
                <a:srgbClr val="55D497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665459" cy="238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922152"/>
              <a:ext cx="6517283" cy="1103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>
                  <a:solidFill>
                    <a:srgbClr val="344B60"/>
                  </a:solidFill>
                  <a:latin typeface="Poppins"/>
                  <a:ea typeface="Poppins"/>
                  <a:cs typeface="Poppins"/>
                  <a:sym typeface="Poppins"/>
                </a:rPr>
                <a:t>Frontline support, workload, management, check-ins.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097029" y="80014"/>
              <a:ext cx="2323225" cy="544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 b="1">
                  <a:solidFill>
                    <a:srgbClr val="344B6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Managers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924616" y="6320824"/>
            <a:ext cx="4887962" cy="1519090"/>
            <a:chOff x="0" y="0"/>
            <a:chExt cx="6517283" cy="2025453"/>
          </a:xfrm>
        </p:grpSpPr>
        <p:grpSp>
          <p:nvGrpSpPr>
            <p:cNvPr id="20" name="Group 20"/>
            <p:cNvGrpSpPr/>
            <p:nvPr/>
          </p:nvGrpSpPr>
          <p:grpSpPr>
            <a:xfrm>
              <a:off x="1201242" y="0"/>
              <a:ext cx="4057422" cy="772927"/>
              <a:chOff x="0" y="0"/>
              <a:chExt cx="801466" cy="15267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01466" cy="152677"/>
              </a:xfrm>
              <a:custGeom>
                <a:avLst/>
                <a:gdLst/>
                <a:ahLst/>
                <a:cxnLst/>
                <a:rect l="l" t="t" r="r" b="b"/>
                <a:pathLst>
                  <a:path w="801466" h="152677">
                    <a:moveTo>
                      <a:pt x="76324" y="0"/>
                    </a:moveTo>
                    <a:lnTo>
                      <a:pt x="725143" y="0"/>
                    </a:lnTo>
                    <a:cubicBezTo>
                      <a:pt x="767295" y="0"/>
                      <a:pt x="801466" y="34171"/>
                      <a:pt x="801466" y="76324"/>
                    </a:cubicBezTo>
                    <a:lnTo>
                      <a:pt x="801466" y="76353"/>
                    </a:lnTo>
                    <a:cubicBezTo>
                      <a:pt x="801466" y="118506"/>
                      <a:pt x="767295" y="152677"/>
                      <a:pt x="725143" y="152677"/>
                    </a:cubicBezTo>
                    <a:lnTo>
                      <a:pt x="76324" y="152677"/>
                    </a:lnTo>
                    <a:cubicBezTo>
                      <a:pt x="34171" y="152677"/>
                      <a:pt x="0" y="118506"/>
                      <a:pt x="0" y="76353"/>
                    </a:cubicBezTo>
                    <a:lnTo>
                      <a:pt x="0" y="76324"/>
                    </a:lnTo>
                    <a:cubicBezTo>
                      <a:pt x="0" y="34171"/>
                      <a:pt x="34171" y="0"/>
                      <a:pt x="76324" y="0"/>
                    </a:cubicBezTo>
                    <a:close/>
                  </a:path>
                </a:pathLst>
              </a:custGeom>
              <a:solidFill>
                <a:srgbClr val="55D497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85725"/>
                <a:ext cx="801466" cy="238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250706" y="80876"/>
              <a:ext cx="4015871" cy="544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 b="1">
                  <a:solidFill>
                    <a:srgbClr val="344B6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HR/People Teams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22152"/>
              <a:ext cx="6517283" cy="1103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>
                  <a:solidFill>
                    <a:srgbClr val="344B60"/>
                  </a:solidFill>
                  <a:latin typeface="Poppins"/>
                  <a:ea typeface="Poppins"/>
                  <a:cs typeface="Poppins"/>
                  <a:sym typeface="Poppins"/>
                </a:rPr>
                <a:t>Frontline support, workload, management, check-ins.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925828" y="7325738"/>
            <a:ext cx="4887962" cy="2521247"/>
            <a:chOff x="0" y="0"/>
            <a:chExt cx="6517283" cy="3361662"/>
          </a:xfrm>
        </p:grpSpPr>
        <p:sp>
          <p:nvSpPr>
            <p:cNvPr id="26" name="Freeform 26"/>
            <p:cNvSpPr/>
            <p:nvPr/>
          </p:nvSpPr>
          <p:spPr>
            <a:xfrm>
              <a:off x="2503409" y="0"/>
              <a:ext cx="1510465" cy="1044109"/>
            </a:xfrm>
            <a:custGeom>
              <a:avLst/>
              <a:gdLst/>
              <a:ahLst/>
              <a:cxnLst/>
              <a:rect l="l" t="t" r="r" b="b"/>
              <a:pathLst>
                <a:path w="1510465" h="1044109">
                  <a:moveTo>
                    <a:pt x="0" y="0"/>
                  </a:moveTo>
                  <a:lnTo>
                    <a:pt x="1510465" y="0"/>
                  </a:lnTo>
                  <a:lnTo>
                    <a:pt x="1510465" y="1044109"/>
                  </a:lnTo>
                  <a:lnTo>
                    <a:pt x="0" y="104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7"/>
            <p:cNvGrpSpPr/>
            <p:nvPr/>
          </p:nvGrpSpPr>
          <p:grpSpPr>
            <a:xfrm>
              <a:off x="1574197" y="1336209"/>
              <a:ext cx="3368888" cy="772927"/>
              <a:chOff x="0" y="0"/>
              <a:chExt cx="665459" cy="15267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65459" cy="152677"/>
              </a:xfrm>
              <a:custGeom>
                <a:avLst/>
                <a:gdLst/>
                <a:ahLst/>
                <a:cxnLst/>
                <a:rect l="l" t="t" r="r" b="b"/>
                <a:pathLst>
                  <a:path w="665459" h="152677">
                    <a:moveTo>
                      <a:pt x="76338" y="0"/>
                    </a:moveTo>
                    <a:lnTo>
                      <a:pt x="589121" y="0"/>
                    </a:lnTo>
                    <a:cubicBezTo>
                      <a:pt x="631282" y="0"/>
                      <a:pt x="665459" y="34178"/>
                      <a:pt x="665459" y="76338"/>
                    </a:cubicBezTo>
                    <a:lnTo>
                      <a:pt x="665459" y="76338"/>
                    </a:lnTo>
                    <a:cubicBezTo>
                      <a:pt x="665459" y="118499"/>
                      <a:pt x="631282" y="152677"/>
                      <a:pt x="589121" y="152677"/>
                    </a:cubicBezTo>
                    <a:lnTo>
                      <a:pt x="76338" y="152677"/>
                    </a:lnTo>
                    <a:cubicBezTo>
                      <a:pt x="34178" y="152677"/>
                      <a:pt x="0" y="118499"/>
                      <a:pt x="0" y="76338"/>
                    </a:cubicBezTo>
                    <a:lnTo>
                      <a:pt x="0" y="76338"/>
                    </a:lnTo>
                    <a:cubicBezTo>
                      <a:pt x="0" y="34178"/>
                      <a:pt x="34178" y="0"/>
                      <a:pt x="76338" y="0"/>
                    </a:cubicBezTo>
                    <a:close/>
                  </a:path>
                </a:pathLst>
              </a:custGeom>
              <a:solidFill>
                <a:srgbClr val="55D497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85725"/>
                <a:ext cx="665459" cy="2384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250706" y="1417084"/>
              <a:ext cx="4015871" cy="544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 b="1">
                  <a:solidFill>
                    <a:srgbClr val="344B6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Employees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2258361"/>
              <a:ext cx="6517283" cy="1103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47"/>
                </a:lnSpc>
                <a:spcBef>
                  <a:spcPct val="0"/>
                </a:spcBef>
              </a:pPr>
              <a:r>
                <a:rPr lang="en-US" sz="2390">
                  <a:solidFill>
                    <a:srgbClr val="344B60"/>
                  </a:solidFill>
                  <a:latin typeface="Poppins"/>
                  <a:ea typeface="Poppins"/>
                  <a:cs typeface="Poppins"/>
                  <a:sym typeface="Poppins"/>
                </a:rPr>
                <a:t>Engage, provide feedback, support culture.</a:t>
              </a:r>
            </a:p>
          </p:txBody>
        </p:sp>
      </p:grpSp>
      <p:sp>
        <p:nvSpPr>
          <p:cNvPr id="32" name="AutoShape 32"/>
          <p:cNvSpPr/>
          <p:nvPr/>
        </p:nvSpPr>
        <p:spPr>
          <a:xfrm flipV="1">
            <a:off x="11742224" y="1472129"/>
            <a:ext cx="2985057" cy="1427107"/>
          </a:xfrm>
          <a:prstGeom prst="line">
            <a:avLst/>
          </a:prstGeom>
          <a:ln w="38100" cap="flat">
            <a:solidFill>
              <a:srgbClr val="000000">
                <a:alpha val="19608"/>
              </a:srgbClr>
            </a:solidFill>
            <a:prstDash val="lgDash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 flipH="1" flipV="1">
            <a:off x="12256168" y="3658643"/>
            <a:ext cx="2728268" cy="1241858"/>
          </a:xfrm>
          <a:prstGeom prst="line">
            <a:avLst/>
          </a:prstGeom>
          <a:ln w="38100" cap="flat">
            <a:solidFill>
              <a:srgbClr val="000000">
                <a:alpha val="19608"/>
              </a:srgbClr>
            </a:solidFill>
            <a:prstDash val="lgDash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 flipV="1">
            <a:off x="11750441" y="5659907"/>
            <a:ext cx="2985057" cy="1427107"/>
          </a:xfrm>
          <a:prstGeom prst="line">
            <a:avLst/>
          </a:prstGeom>
          <a:ln w="38100" cap="flat">
            <a:solidFill>
              <a:srgbClr val="000000">
                <a:alpha val="19608"/>
              </a:srgbClr>
            </a:solidFill>
            <a:prstDash val="lgDash"/>
            <a:headEnd type="none" w="sm" len="sm"/>
            <a:tailEnd type="none" w="sm" len="sm"/>
          </a:ln>
        </p:spPr>
      </p:sp>
      <p:sp>
        <p:nvSpPr>
          <p:cNvPr id="35" name="TextBox 35"/>
          <p:cNvSpPr txBox="1"/>
          <p:nvPr/>
        </p:nvSpPr>
        <p:spPr>
          <a:xfrm>
            <a:off x="663265" y="353078"/>
            <a:ext cx="10522852" cy="178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  <a:spcBef>
                <a:spcPct val="0"/>
              </a:spcBef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ROLES &amp; RESPONSIBILITIES 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81785" r="-824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62531"/>
            <a:ext cx="11683120" cy="178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  <a:spcBef>
                <a:spcPct val="0"/>
              </a:spcBef>
            </a:pPr>
            <a:r>
              <a:rPr lang="en-US" sz="12500" b="1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IMPLEMENTATION RO</a:t>
            </a:r>
            <a:r>
              <a:rPr lang="en-US" sz="12500" b="1" u="none" strike="noStrike">
                <a:solidFill>
                  <a:srgbClr val="4C6379"/>
                </a:solidFill>
                <a:latin typeface="Heading Now 31-38 Bold"/>
                <a:ea typeface="Heading Now 31-38 Bold"/>
                <a:cs typeface="Heading Now 31-38 Bold"/>
                <a:sym typeface="Heading Now 31-38 Bold"/>
              </a:rPr>
              <a:t>ADMAP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98383" y="8287308"/>
            <a:ext cx="9470897" cy="970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2513" b="1">
                <a:solidFill>
                  <a:srgbClr val="4C6379"/>
                </a:solidFill>
                <a:latin typeface="Poppins Bold"/>
                <a:ea typeface="Poppins Bold"/>
                <a:cs typeface="Poppins Bold"/>
                <a:sym typeface="Poppins Bold"/>
              </a:rPr>
              <a:t>Ongoing:</a:t>
            </a:r>
            <a:r>
              <a:rPr lang="en-US" sz="2513">
                <a:solidFill>
                  <a:srgbClr val="4C6379"/>
                </a:solidFill>
                <a:latin typeface="Poppins"/>
                <a:ea typeface="Poppins"/>
                <a:cs typeface="Poppins"/>
                <a:sym typeface="Poppins"/>
              </a:rPr>
              <a:t> Measure outcomes and refine approach.</a:t>
            </a:r>
          </a:p>
          <a:p>
            <a:pPr algn="ctr">
              <a:lnSpc>
                <a:spcPts val="3845"/>
              </a:lnSpc>
            </a:pPr>
            <a:r>
              <a:rPr lang="en-US" sz="2513" i="1">
                <a:solidFill>
                  <a:srgbClr val="4C6379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Focus on continuous improvement and adaptability.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1345555" y="6409764"/>
            <a:ext cx="11033097" cy="38689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1694213" y="1941027"/>
            <a:ext cx="6101229" cy="7731972"/>
          </a:xfrm>
          <a:custGeom>
            <a:avLst/>
            <a:gdLst/>
            <a:ahLst/>
            <a:cxnLst/>
            <a:rect l="l" t="t" r="r" b="b"/>
            <a:pathLst>
              <a:path w="6101229" h="7731972">
                <a:moveTo>
                  <a:pt x="0" y="0"/>
                </a:moveTo>
                <a:lnTo>
                  <a:pt x="6101228" y="0"/>
                </a:lnTo>
                <a:lnTo>
                  <a:pt x="6101228" y="7731971"/>
                </a:lnTo>
                <a:lnTo>
                  <a:pt x="0" y="77319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2694621" y="5815588"/>
            <a:ext cx="782451" cy="1265730"/>
          </a:xfrm>
          <a:custGeom>
            <a:avLst/>
            <a:gdLst/>
            <a:ahLst/>
            <a:cxnLst/>
            <a:rect l="l" t="t" r="r" b="b"/>
            <a:pathLst>
              <a:path w="782451" h="1265730">
                <a:moveTo>
                  <a:pt x="0" y="1265730"/>
                </a:moveTo>
                <a:lnTo>
                  <a:pt x="782451" y="1265730"/>
                </a:lnTo>
                <a:lnTo>
                  <a:pt x="782451" y="0"/>
                </a:lnTo>
                <a:lnTo>
                  <a:pt x="0" y="0"/>
                </a:lnTo>
                <a:lnTo>
                  <a:pt x="0" y="126573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9390590" y="5815588"/>
            <a:ext cx="782451" cy="1265730"/>
          </a:xfrm>
          <a:custGeom>
            <a:avLst/>
            <a:gdLst/>
            <a:ahLst/>
            <a:cxnLst/>
            <a:rect l="l" t="t" r="r" b="b"/>
            <a:pathLst>
              <a:path w="782451" h="1265730">
                <a:moveTo>
                  <a:pt x="0" y="1265730"/>
                </a:moveTo>
                <a:lnTo>
                  <a:pt x="782452" y="1265730"/>
                </a:lnTo>
                <a:lnTo>
                  <a:pt x="782452" y="0"/>
                </a:lnTo>
                <a:lnTo>
                  <a:pt x="0" y="0"/>
                </a:lnTo>
                <a:lnTo>
                  <a:pt x="0" y="126573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042606" y="5815588"/>
            <a:ext cx="782451" cy="1265730"/>
          </a:xfrm>
          <a:custGeom>
            <a:avLst/>
            <a:gdLst/>
            <a:ahLst/>
            <a:cxnLst/>
            <a:rect l="l" t="t" r="r" b="b"/>
            <a:pathLst>
              <a:path w="782451" h="1265730">
                <a:moveTo>
                  <a:pt x="0" y="1265730"/>
                </a:moveTo>
                <a:lnTo>
                  <a:pt x="782451" y="1265730"/>
                </a:lnTo>
                <a:lnTo>
                  <a:pt x="782451" y="0"/>
                </a:lnTo>
                <a:lnTo>
                  <a:pt x="0" y="0"/>
                </a:lnTo>
                <a:lnTo>
                  <a:pt x="0" y="126573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871594" y="3834332"/>
            <a:ext cx="2428505" cy="1818553"/>
            <a:chOff x="0" y="0"/>
            <a:chExt cx="3238006" cy="242473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238006" cy="2424737"/>
              <a:chOff x="0" y="0"/>
              <a:chExt cx="710165" cy="53179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10165" cy="531797"/>
              </a:xfrm>
              <a:custGeom>
                <a:avLst/>
                <a:gdLst/>
                <a:ahLst/>
                <a:cxnLst/>
                <a:rect l="l" t="t" r="r" b="b"/>
                <a:pathLst>
                  <a:path w="710165" h="531797">
                    <a:moveTo>
                      <a:pt x="162585" y="0"/>
                    </a:moveTo>
                    <a:lnTo>
                      <a:pt x="547580" y="0"/>
                    </a:lnTo>
                    <a:cubicBezTo>
                      <a:pt x="637373" y="0"/>
                      <a:pt x="710165" y="72792"/>
                      <a:pt x="710165" y="162585"/>
                    </a:cubicBezTo>
                    <a:lnTo>
                      <a:pt x="710165" y="369212"/>
                    </a:lnTo>
                    <a:cubicBezTo>
                      <a:pt x="710165" y="459006"/>
                      <a:pt x="637373" y="531797"/>
                      <a:pt x="547580" y="531797"/>
                    </a:cubicBezTo>
                    <a:lnTo>
                      <a:pt x="162585" y="531797"/>
                    </a:lnTo>
                    <a:cubicBezTo>
                      <a:pt x="72792" y="531797"/>
                      <a:pt x="0" y="459006"/>
                      <a:pt x="0" y="369212"/>
                    </a:cubicBezTo>
                    <a:lnTo>
                      <a:pt x="0" y="162585"/>
                    </a:lnTo>
                    <a:cubicBezTo>
                      <a:pt x="0" y="72792"/>
                      <a:pt x="72792" y="0"/>
                      <a:pt x="162585" y="0"/>
                    </a:cubicBezTo>
                    <a:close/>
                  </a:path>
                </a:pathLst>
              </a:custGeom>
              <a:solidFill>
                <a:srgbClr val="718FA4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85725"/>
                <a:ext cx="710165" cy="617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535420" y="242156"/>
              <a:ext cx="2267621" cy="516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69"/>
                </a:lnSpc>
                <a:spcBef>
                  <a:spcPct val="0"/>
                </a:spcBef>
              </a:pPr>
              <a:r>
                <a:rPr lang="en-US" sz="2263" b="1">
                  <a:solidFill>
                    <a:srgbClr val="A4E7F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0-3 Months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61090" y="815559"/>
              <a:ext cx="2715826" cy="126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1"/>
                </a:lnSpc>
                <a:spcBef>
                  <a:spcPct val="0"/>
                </a:spcBef>
              </a:pPr>
              <a:r>
                <a:rPr lang="en-US" sz="180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Assess needs, gather data, align leadership.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20715" y="3834332"/>
            <a:ext cx="3026233" cy="1818553"/>
            <a:chOff x="0" y="0"/>
            <a:chExt cx="884958" cy="5317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84958" cy="531797"/>
            </a:xfrm>
            <a:custGeom>
              <a:avLst/>
              <a:gdLst/>
              <a:ahLst/>
              <a:cxnLst/>
              <a:rect l="l" t="t" r="r" b="b"/>
              <a:pathLst>
                <a:path w="884958" h="531797">
                  <a:moveTo>
                    <a:pt x="130472" y="0"/>
                  </a:moveTo>
                  <a:lnTo>
                    <a:pt x="754486" y="0"/>
                  </a:lnTo>
                  <a:cubicBezTo>
                    <a:pt x="826543" y="0"/>
                    <a:pt x="884958" y="58414"/>
                    <a:pt x="884958" y="130472"/>
                  </a:cubicBezTo>
                  <a:lnTo>
                    <a:pt x="884958" y="401325"/>
                  </a:lnTo>
                  <a:cubicBezTo>
                    <a:pt x="884958" y="473383"/>
                    <a:pt x="826543" y="531797"/>
                    <a:pt x="754486" y="531797"/>
                  </a:cubicBezTo>
                  <a:lnTo>
                    <a:pt x="130472" y="531797"/>
                  </a:lnTo>
                  <a:cubicBezTo>
                    <a:pt x="58414" y="531797"/>
                    <a:pt x="0" y="473383"/>
                    <a:pt x="0" y="401325"/>
                  </a:cubicBezTo>
                  <a:lnTo>
                    <a:pt x="0" y="130472"/>
                  </a:lnTo>
                  <a:cubicBezTo>
                    <a:pt x="0" y="58414"/>
                    <a:pt x="58414" y="0"/>
                    <a:pt x="130472" y="0"/>
                  </a:cubicBezTo>
                  <a:close/>
                </a:path>
              </a:pathLst>
            </a:custGeom>
            <a:solidFill>
              <a:srgbClr val="718FA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884958" cy="617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7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5618" y="4012166"/>
            <a:ext cx="1696427" cy="403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9"/>
              </a:lnSpc>
              <a:spcBef>
                <a:spcPct val="0"/>
              </a:spcBef>
            </a:pPr>
            <a:r>
              <a:rPr lang="en-US" sz="2263" b="1">
                <a:solidFill>
                  <a:srgbClr val="55D497"/>
                </a:solidFill>
                <a:latin typeface="Poppins Bold"/>
                <a:ea typeface="Poppins Bold"/>
                <a:cs typeface="Poppins Bold"/>
                <a:sym typeface="Poppins Bold"/>
              </a:rPr>
              <a:t>3-6 Months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16532" y="4431714"/>
            <a:ext cx="2584787" cy="96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1"/>
              </a:lnSpc>
              <a:spcBef>
                <a:spcPct val="0"/>
              </a:spcBef>
            </a:pPr>
            <a:r>
              <a:rPr lang="en-US" sz="180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Define strategy, train managers, streamline resources.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566073" y="3834332"/>
            <a:ext cx="2428505" cy="1818553"/>
            <a:chOff x="0" y="0"/>
            <a:chExt cx="3238006" cy="2424737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238006" cy="2424737"/>
              <a:chOff x="0" y="0"/>
              <a:chExt cx="710165" cy="53179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10165" cy="531797"/>
              </a:xfrm>
              <a:custGeom>
                <a:avLst/>
                <a:gdLst/>
                <a:ahLst/>
                <a:cxnLst/>
                <a:rect l="l" t="t" r="r" b="b"/>
                <a:pathLst>
                  <a:path w="710165" h="531797">
                    <a:moveTo>
                      <a:pt x="162585" y="0"/>
                    </a:moveTo>
                    <a:lnTo>
                      <a:pt x="547580" y="0"/>
                    </a:lnTo>
                    <a:cubicBezTo>
                      <a:pt x="637373" y="0"/>
                      <a:pt x="710165" y="72792"/>
                      <a:pt x="710165" y="162585"/>
                    </a:cubicBezTo>
                    <a:lnTo>
                      <a:pt x="710165" y="369212"/>
                    </a:lnTo>
                    <a:cubicBezTo>
                      <a:pt x="710165" y="459006"/>
                      <a:pt x="637373" y="531797"/>
                      <a:pt x="547580" y="531797"/>
                    </a:cubicBezTo>
                    <a:lnTo>
                      <a:pt x="162585" y="531797"/>
                    </a:lnTo>
                    <a:cubicBezTo>
                      <a:pt x="72792" y="531797"/>
                      <a:pt x="0" y="459006"/>
                      <a:pt x="0" y="369212"/>
                    </a:cubicBezTo>
                    <a:lnTo>
                      <a:pt x="0" y="162585"/>
                    </a:lnTo>
                    <a:cubicBezTo>
                      <a:pt x="0" y="72792"/>
                      <a:pt x="72792" y="0"/>
                      <a:pt x="162585" y="0"/>
                    </a:cubicBezTo>
                    <a:close/>
                  </a:path>
                </a:pathLst>
              </a:custGeom>
              <a:solidFill>
                <a:srgbClr val="718FA4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85725"/>
                <a:ext cx="710165" cy="617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7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422551" y="242156"/>
              <a:ext cx="2392905" cy="516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69"/>
                </a:lnSpc>
                <a:spcBef>
                  <a:spcPct val="0"/>
                </a:spcBef>
              </a:pPr>
              <a:r>
                <a:rPr lang="en-US" sz="2263" b="1">
                  <a:solidFill>
                    <a:srgbClr val="FFDE5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6-12 Months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0545" y="815559"/>
              <a:ext cx="2976916" cy="126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1"/>
                </a:lnSpc>
                <a:spcBef>
                  <a:spcPct val="0"/>
                </a:spcBef>
              </a:pPr>
              <a:r>
                <a:rPr lang="en-US" sz="180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Launch programs, embed into team practices.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f30c14-8d70-454e-8fc4-ad42cc9a0a47" xsi:nil="true"/>
    <lcf76f155ced4ddcb4097134ff3c332f xmlns="01ea6478-25b3-42fc-83e7-bdc478e847a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5B64E5811F4C42ABD10D56105F4A76" ma:contentTypeVersion="19" ma:contentTypeDescription="Create a new document." ma:contentTypeScope="" ma:versionID="8454126bb22d13a965711337acd871f5">
  <xsd:schema xmlns:xsd="http://www.w3.org/2001/XMLSchema" xmlns:xs="http://www.w3.org/2001/XMLSchema" xmlns:p="http://schemas.microsoft.com/office/2006/metadata/properties" xmlns:ns2="01ea6478-25b3-42fc-83e7-bdc478e847a3" xmlns:ns3="faf30c14-8d70-454e-8fc4-ad42cc9a0a47" targetNamespace="http://schemas.microsoft.com/office/2006/metadata/properties" ma:root="true" ma:fieldsID="8ad9ba80aa549781c502688e30638fa5" ns2:_="" ns3:_="">
    <xsd:import namespace="01ea6478-25b3-42fc-83e7-bdc478e847a3"/>
    <xsd:import namespace="faf30c14-8d70-454e-8fc4-ad42cc9a0a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a6478-25b3-42fc-83e7-bdc478e847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b553c2e-e04d-475a-a42a-11ac8c733a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30c14-8d70-454e-8fc4-ad42cc9a0a4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cf6dc1b-f5ba-44bc-8ad3-04a1240713c2}" ma:internalName="TaxCatchAll" ma:showField="CatchAllData" ma:web="faf30c14-8d70-454e-8fc4-ad42cc9a0a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316D0C-C6D7-4E54-8930-A34342BFA86C}">
  <ds:schemaRefs>
    <ds:schemaRef ds:uri="http://schemas.microsoft.com/office/2006/metadata/properties"/>
    <ds:schemaRef ds:uri="http://schemas.microsoft.com/office/infopath/2007/PartnerControls"/>
    <ds:schemaRef ds:uri="faf30c14-8d70-454e-8fc4-ad42cc9a0a47"/>
    <ds:schemaRef ds:uri="01ea6478-25b3-42fc-83e7-bdc478e847a3"/>
  </ds:schemaRefs>
</ds:datastoreItem>
</file>

<file path=customXml/itemProps2.xml><?xml version="1.0" encoding="utf-8"?>
<ds:datastoreItem xmlns:ds="http://schemas.openxmlformats.org/officeDocument/2006/customXml" ds:itemID="{55D2D92E-DEC4-40B9-AFC1-C7BD0469E3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404E11-E786-403C-B10F-89A5EACBFC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ea6478-25b3-42fc-83e7-bdc478e847a3"/>
    <ds:schemaRef ds:uri="faf30c14-8d70-454e-8fc4-ad42cc9a0a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Workplace Well-being Presentation</dc:title>
  <cp:revision>2</cp:revision>
  <dcterms:created xsi:type="dcterms:W3CDTF">2006-08-16T00:00:00Z</dcterms:created>
  <dcterms:modified xsi:type="dcterms:W3CDTF">2026-06-26T18:22:54Z</dcterms:modified>
  <dc:identifier>DAHHjV7oZA4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0x0101004E5B64E5811F4C42ABD10D56105F4A76</vt:lpwstr>
  </property>
</Properties>
</file>